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6" r:id="rId2"/>
    <p:sldId id="302" r:id="rId3"/>
    <p:sldId id="286" r:id="rId4"/>
    <p:sldId id="288" r:id="rId5"/>
    <p:sldId id="289" r:id="rId6"/>
    <p:sldId id="321" r:id="rId7"/>
    <p:sldId id="322" r:id="rId8"/>
    <p:sldId id="295" r:id="rId9"/>
    <p:sldId id="325" r:id="rId10"/>
    <p:sldId id="298" r:id="rId11"/>
    <p:sldId id="323" r:id="rId12"/>
    <p:sldId id="324" r:id="rId13"/>
    <p:sldId id="292" r:id="rId14"/>
    <p:sldId id="293" r:id="rId15"/>
    <p:sldId id="303" r:id="rId16"/>
    <p:sldId id="300" r:id="rId17"/>
    <p:sldId id="294" r:id="rId18"/>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2"/>
    <p:restoredTop sz="94650"/>
  </p:normalViewPr>
  <p:slideViewPr>
    <p:cSldViewPr snapToGrid="0">
      <p:cViewPr varScale="1">
        <p:scale>
          <a:sx n="104" d="100"/>
          <a:sy n="104" d="100"/>
        </p:scale>
        <p:origin x="834"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337450-9A2F-44DE-8871-CCDAADD9C594}" type="datetimeFigureOut">
              <a:rPr lang="zh-CN" altLang="en-US" smtClean="0"/>
              <a:t>2024/7/5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93466D-D0C0-400B-8300-B3F27B0ACBBF}" type="slidenum">
              <a:rPr lang="zh-CN" altLang="en-US" smtClean="0"/>
              <a:t>‹#›</a:t>
            </a:fld>
            <a:endParaRPr lang="zh-CN" altLang="en-US"/>
          </a:p>
        </p:txBody>
      </p:sp>
    </p:spTree>
    <p:extLst>
      <p:ext uri="{BB962C8B-B14F-4D97-AF65-F5344CB8AC3E}">
        <p14:creationId xmlns:p14="http://schemas.microsoft.com/office/powerpoint/2010/main" val="5408877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广泛是否有个单位数量描述</a:t>
            </a:r>
          </a:p>
        </p:txBody>
      </p:sp>
      <p:sp>
        <p:nvSpPr>
          <p:cNvPr id="4" name="灯片编号占位符 3"/>
          <p:cNvSpPr>
            <a:spLocks noGrp="1"/>
          </p:cNvSpPr>
          <p:nvPr>
            <p:ph type="sldNum" sz="quarter" idx="5"/>
          </p:nvPr>
        </p:nvSpPr>
        <p:spPr/>
        <p:txBody>
          <a:bodyPr/>
          <a:lstStyle/>
          <a:p>
            <a:fld id="{1F5E7536-7CCF-4D0F-8617-284F1640CD5E}" type="slidenum">
              <a:rPr lang="zh-CN" altLang="en-US" smtClean="0"/>
              <a:t>11</a:t>
            </a:fld>
            <a:endParaRPr lang="zh-CN" altLang="en-US"/>
          </a:p>
        </p:txBody>
      </p:sp>
    </p:spTree>
    <p:extLst>
      <p:ext uri="{BB962C8B-B14F-4D97-AF65-F5344CB8AC3E}">
        <p14:creationId xmlns:p14="http://schemas.microsoft.com/office/powerpoint/2010/main" val="22140146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引用的是什么，文章，观点还是。。。</a:t>
            </a:r>
          </a:p>
        </p:txBody>
      </p:sp>
      <p:sp>
        <p:nvSpPr>
          <p:cNvPr id="4" name="灯片编号占位符 3"/>
          <p:cNvSpPr>
            <a:spLocks noGrp="1"/>
          </p:cNvSpPr>
          <p:nvPr>
            <p:ph type="sldNum" sz="quarter" idx="5"/>
          </p:nvPr>
        </p:nvSpPr>
        <p:spPr/>
        <p:txBody>
          <a:bodyPr/>
          <a:lstStyle/>
          <a:p>
            <a:fld id="{1F5E7536-7CCF-4D0F-8617-284F1640CD5E}" type="slidenum">
              <a:rPr lang="zh-CN" altLang="en-US" smtClean="0"/>
              <a:t>12</a:t>
            </a:fld>
            <a:endParaRPr lang="zh-CN" altLang="en-US"/>
          </a:p>
        </p:txBody>
      </p:sp>
    </p:spTree>
    <p:extLst>
      <p:ext uri="{BB962C8B-B14F-4D97-AF65-F5344CB8AC3E}">
        <p14:creationId xmlns:p14="http://schemas.microsoft.com/office/powerpoint/2010/main" val="17272903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atin typeface="Century Gothic" panose="020B0502020202020204" pitchFamily="34" charset="0"/>
              </a:defRPr>
            </a:lvl1pPr>
          </a:lstStyle>
          <a:p>
            <a:r>
              <a:rPr lang="zh-CN" altLang="en-US" dirty="0"/>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单击以编辑母版副标题样式</a:t>
            </a:r>
          </a:p>
        </p:txBody>
      </p:sp>
      <p:sp>
        <p:nvSpPr>
          <p:cNvPr id="4" name="日期占位符 3"/>
          <p:cNvSpPr>
            <a:spLocks noGrp="1"/>
          </p:cNvSpPr>
          <p:nvPr>
            <p:ph type="dt" sz="half" idx="10"/>
          </p:nvPr>
        </p:nvSpPr>
        <p:spPr/>
        <p:txBody>
          <a:bodyPr/>
          <a:lstStyle/>
          <a:p>
            <a:fld id="{1E9D194F-6F04-4558-A61F-5BD73076644A}" type="datetime1">
              <a:rPr lang="zh-CN" altLang="en-US" smtClean="0"/>
              <a:t>2024/7/5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990BCE-3C91-4841-B78E-3867F76A6A50}" type="slidenum">
              <a:rPr lang="zh-CN" altLang="en-US" smtClean="0"/>
              <a:t>‹#›</a:t>
            </a:fld>
            <a:endParaRPr lang="zh-CN" altLang="en-US"/>
          </a:p>
        </p:txBody>
      </p:sp>
      <p:cxnSp>
        <p:nvCxnSpPr>
          <p:cNvPr id="10" name="直接连接符 9"/>
          <p:cNvCxnSpPr/>
          <p:nvPr userDrawn="1"/>
        </p:nvCxnSpPr>
        <p:spPr>
          <a:xfrm>
            <a:off x="0" y="138546"/>
            <a:ext cx="861060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2" name="直接连接符 11"/>
          <p:cNvCxnSpPr/>
          <p:nvPr userDrawn="1"/>
        </p:nvCxnSpPr>
        <p:spPr>
          <a:xfrm>
            <a:off x="123825" y="20494"/>
            <a:ext cx="0" cy="5401252"/>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31047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5D8C0B-204A-438C-A328-A236E6AAB7C4}" type="datetime1">
              <a:rPr lang="zh-CN" altLang="en-US" smtClean="0"/>
              <a:t>2024/7/5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990BCE-3C91-4841-B78E-3867F76A6A50}" type="slidenum">
              <a:rPr lang="zh-CN" altLang="en-US" smtClean="0"/>
              <a:t>‹#›</a:t>
            </a:fld>
            <a:endParaRPr lang="zh-CN" altLang="en-US"/>
          </a:p>
        </p:txBody>
      </p:sp>
    </p:spTree>
    <p:extLst>
      <p:ext uri="{BB962C8B-B14F-4D97-AF65-F5344CB8AC3E}">
        <p14:creationId xmlns:p14="http://schemas.microsoft.com/office/powerpoint/2010/main" val="6152091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E0FC84F-AAD5-4A07-8E21-7852656FB5CD}" type="datetime1">
              <a:rPr lang="zh-CN" altLang="en-US" smtClean="0"/>
              <a:t>2024/7/5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990BCE-3C91-4841-B78E-3867F76A6A50}" type="slidenum">
              <a:rPr lang="zh-CN" altLang="en-US" smtClean="0"/>
              <a:t>‹#›</a:t>
            </a:fld>
            <a:endParaRPr lang="zh-CN" altLang="en-US"/>
          </a:p>
        </p:txBody>
      </p:sp>
    </p:spTree>
    <p:extLst>
      <p:ext uri="{BB962C8B-B14F-4D97-AF65-F5344CB8AC3E}">
        <p14:creationId xmlns:p14="http://schemas.microsoft.com/office/powerpoint/2010/main" val="5622494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8" name="矩形 7"/>
          <p:cNvSpPr/>
          <p:nvPr userDrawn="1"/>
        </p:nvSpPr>
        <p:spPr>
          <a:xfrm>
            <a:off x="3057236" y="0"/>
            <a:ext cx="9134764" cy="86100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nvPr>
        </p:nvSpPr>
        <p:spPr>
          <a:xfrm>
            <a:off x="3440545" y="175564"/>
            <a:ext cx="8368145" cy="595457"/>
          </a:xfrm>
        </p:spPr>
        <p:txBody>
          <a:bodyPr/>
          <a:lstStyle>
            <a:lvl1pPr>
              <a:defRPr b="1">
                <a:solidFill>
                  <a:schemeClr val="bg1"/>
                </a:solidFill>
                <a:latin typeface="Century Gothic" panose="020B0502020202020204" pitchFamily="34" charset="0"/>
                <a:ea typeface="微软雅黑" panose="020B0503020204020204" pitchFamily="34" charset="-122"/>
              </a:defRPr>
            </a:lvl1pPr>
          </a:lstStyle>
          <a:p>
            <a:r>
              <a:rPr lang="zh-CN" altLang="en-US" dirty="0"/>
              <a:t>单击此处编辑母版标题样式</a:t>
            </a:r>
          </a:p>
        </p:txBody>
      </p:sp>
      <p:sp>
        <p:nvSpPr>
          <p:cNvPr id="3" name="内容占位符 2"/>
          <p:cNvSpPr>
            <a:spLocks noGrp="1"/>
          </p:cNvSpPr>
          <p:nvPr>
            <p:ph idx="1"/>
          </p:nvPr>
        </p:nvSpPr>
        <p:spPr>
          <a:xfrm>
            <a:off x="838200" y="1089891"/>
            <a:ext cx="10515600" cy="5087072"/>
          </a:xfrm>
        </p:spPr>
        <p:txBody>
          <a:bodyPr/>
          <a:lstStyle>
            <a:lvl1pPr>
              <a:defRPr>
                <a:latin typeface="Century Gothic" panose="020B0502020202020204" pitchFamily="34" charset="0"/>
                <a:ea typeface="微软雅黑" panose="020B0503020204020204" pitchFamily="34" charset="-122"/>
              </a:defRPr>
            </a:lvl1pPr>
            <a:lvl2pPr>
              <a:defRPr>
                <a:latin typeface="Century Gothic" panose="020B0502020202020204" pitchFamily="34" charset="0"/>
                <a:ea typeface="微软雅黑" panose="020B0503020204020204" pitchFamily="34" charset="-122"/>
              </a:defRPr>
            </a:lvl2pPr>
            <a:lvl3pPr>
              <a:defRPr>
                <a:latin typeface="Century Gothic" panose="020B0502020202020204" pitchFamily="34" charset="0"/>
                <a:ea typeface="微软雅黑" panose="020B0503020204020204" pitchFamily="34" charset="-122"/>
              </a:defRPr>
            </a:lvl3pPr>
            <a:lvl4pPr>
              <a:defRPr>
                <a:latin typeface="Century Gothic" panose="020B0502020202020204" pitchFamily="34" charset="0"/>
                <a:ea typeface="微软雅黑" panose="020B0503020204020204" pitchFamily="34" charset="-122"/>
              </a:defRPr>
            </a:lvl4pPr>
            <a:lvl5pPr>
              <a:defRPr>
                <a:latin typeface="Century Gothic" panose="020B0502020202020204" pitchFamily="34" charset="0"/>
                <a:ea typeface="微软雅黑" panose="020B0503020204020204" pitchFamily="34"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172B6DCF-3435-4F2A-8ADB-E9BF56E24CAE}" type="datetime1">
              <a:rPr lang="zh-CN" altLang="en-US" smtClean="0"/>
              <a:t>2024/7/5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990BCE-3C91-4841-B78E-3867F76A6A50}" type="slidenum">
              <a:rPr lang="zh-CN" altLang="en-US" smtClean="0"/>
              <a:t>‹#›</a:t>
            </a:fld>
            <a:endParaRPr lang="zh-CN" altLang="en-US"/>
          </a:p>
        </p:txBody>
      </p:sp>
      <p:cxnSp>
        <p:nvCxnSpPr>
          <p:cNvPr id="9" name="直接连接符 8"/>
          <p:cNvCxnSpPr/>
          <p:nvPr userDrawn="1"/>
        </p:nvCxnSpPr>
        <p:spPr>
          <a:xfrm>
            <a:off x="0" y="979055"/>
            <a:ext cx="861060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0" name="直接连接符 9"/>
          <p:cNvCxnSpPr/>
          <p:nvPr userDrawn="1"/>
        </p:nvCxnSpPr>
        <p:spPr>
          <a:xfrm>
            <a:off x="123825" y="861003"/>
            <a:ext cx="0" cy="540125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1" name="直接连接符 10"/>
          <p:cNvCxnSpPr/>
          <p:nvPr userDrawn="1"/>
        </p:nvCxnSpPr>
        <p:spPr>
          <a:xfrm>
            <a:off x="12080298" y="1253549"/>
            <a:ext cx="0" cy="540125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2" name="直接连接符 11"/>
          <p:cNvCxnSpPr/>
          <p:nvPr userDrawn="1"/>
        </p:nvCxnSpPr>
        <p:spPr>
          <a:xfrm>
            <a:off x="3581400" y="6239165"/>
            <a:ext cx="8610600" cy="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75564"/>
            <a:ext cx="2965479" cy="546659"/>
          </a:xfrm>
          <a:prstGeom prst="rect">
            <a:avLst/>
          </a:prstGeom>
        </p:spPr>
      </p:pic>
    </p:spTree>
    <p:extLst>
      <p:ext uri="{BB962C8B-B14F-4D97-AF65-F5344CB8AC3E}">
        <p14:creationId xmlns:p14="http://schemas.microsoft.com/office/powerpoint/2010/main" val="13028772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atin typeface="Century Gothic" panose="020B0502020202020204" pitchFamily="34" charset="0"/>
              </a:defRPr>
            </a:lvl1pPr>
          </a:lstStyle>
          <a:p>
            <a:r>
              <a:rPr lang="zh-CN" altLang="en-US" dirty="0"/>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51EE1F49-C92C-49EE-9CC8-A3BED3B23EF0}" type="datetime1">
              <a:rPr lang="zh-CN" altLang="en-US" smtClean="0"/>
              <a:t>2024/7/5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990BCE-3C91-4841-B78E-3867F76A6A50}" type="slidenum">
              <a:rPr lang="zh-CN" altLang="en-US" smtClean="0"/>
              <a:t>‹#›</a:t>
            </a:fld>
            <a:endParaRPr lang="zh-CN" altLang="en-US"/>
          </a:p>
        </p:txBody>
      </p:sp>
      <p:cxnSp>
        <p:nvCxnSpPr>
          <p:cNvPr id="7" name="直接连接符 6"/>
          <p:cNvCxnSpPr/>
          <p:nvPr userDrawn="1"/>
        </p:nvCxnSpPr>
        <p:spPr>
          <a:xfrm>
            <a:off x="0" y="138546"/>
            <a:ext cx="861060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8" name="直接连接符 7"/>
          <p:cNvCxnSpPr/>
          <p:nvPr userDrawn="1"/>
        </p:nvCxnSpPr>
        <p:spPr>
          <a:xfrm>
            <a:off x="123825" y="20494"/>
            <a:ext cx="0" cy="5401252"/>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55887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8" name="矩形 7"/>
          <p:cNvSpPr/>
          <p:nvPr userDrawn="1"/>
        </p:nvSpPr>
        <p:spPr>
          <a:xfrm>
            <a:off x="3057236" y="0"/>
            <a:ext cx="9134764" cy="86100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nvPr>
        </p:nvSpPr>
        <p:spPr>
          <a:xfrm>
            <a:off x="3429000" y="175203"/>
            <a:ext cx="7772400" cy="603913"/>
          </a:xfrm>
        </p:spPr>
        <p:txBody>
          <a:bodyPr/>
          <a:lstStyle>
            <a:lvl1pPr>
              <a:defRPr b="1">
                <a:solidFill>
                  <a:schemeClr val="bg1"/>
                </a:solidFill>
                <a:latin typeface="微软雅黑" panose="020B0503020204020204" pitchFamily="34" charset="-122"/>
                <a:ea typeface="微软雅黑" panose="020B0503020204020204" pitchFamily="34" charset="-122"/>
              </a:defRPr>
            </a:lvl1pPr>
          </a:lstStyle>
          <a:p>
            <a:r>
              <a:rPr lang="zh-CN" altLang="en-US" dirty="0"/>
              <a:t>单击此处编辑母版标题样式</a:t>
            </a:r>
          </a:p>
        </p:txBody>
      </p:sp>
      <p:sp>
        <p:nvSpPr>
          <p:cNvPr id="3" name="内容占位符 2"/>
          <p:cNvSpPr>
            <a:spLocks noGrp="1"/>
          </p:cNvSpPr>
          <p:nvPr>
            <p:ph sz="half" idx="1"/>
          </p:nvPr>
        </p:nvSpPr>
        <p:spPr>
          <a:xfrm>
            <a:off x="838200" y="2468879"/>
            <a:ext cx="5181600" cy="3708083"/>
          </a:xfrm>
        </p:spPr>
        <p:txBody>
          <a:bodyPr/>
          <a:lstStyle>
            <a:lvl1pPr>
              <a:defRPr>
                <a:latin typeface="Century Gothic" panose="020B050202020202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2468879"/>
            <a:ext cx="5181600" cy="3708084"/>
          </a:xfrm>
        </p:spPr>
        <p:txBody>
          <a:bodyPr/>
          <a:lstStyle>
            <a:lvl1pPr>
              <a:defRPr>
                <a:latin typeface="Century Gothic" panose="020B050202020202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p>
            <a:fld id="{8B454A29-C5CC-4EE6-AE69-7BEF91CA0DC7}" type="datetime1">
              <a:rPr lang="zh-CN" altLang="en-US" smtClean="0"/>
              <a:t>2024/7/5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4990BCE-3C91-4841-B78E-3867F76A6A50}" type="slidenum">
              <a:rPr lang="zh-CN" altLang="en-US" smtClean="0"/>
              <a:t>‹#›</a:t>
            </a:fld>
            <a:endParaRPr lang="zh-CN" altLang="en-US"/>
          </a:p>
        </p:txBody>
      </p:sp>
      <p:cxnSp>
        <p:nvCxnSpPr>
          <p:cNvPr id="11" name="直接连接符 10"/>
          <p:cNvCxnSpPr/>
          <p:nvPr userDrawn="1"/>
        </p:nvCxnSpPr>
        <p:spPr>
          <a:xfrm>
            <a:off x="0" y="979055"/>
            <a:ext cx="861060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2" name="直接连接符 11"/>
          <p:cNvCxnSpPr/>
          <p:nvPr userDrawn="1"/>
        </p:nvCxnSpPr>
        <p:spPr>
          <a:xfrm>
            <a:off x="123825" y="861003"/>
            <a:ext cx="0" cy="5401252"/>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75564"/>
            <a:ext cx="2965479" cy="546659"/>
          </a:xfrm>
          <a:prstGeom prst="rect">
            <a:avLst/>
          </a:prstGeom>
        </p:spPr>
      </p:pic>
    </p:spTree>
    <p:extLst>
      <p:ext uri="{BB962C8B-B14F-4D97-AF65-F5344CB8AC3E}">
        <p14:creationId xmlns:p14="http://schemas.microsoft.com/office/powerpoint/2010/main" val="39203561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39E9E87-5787-445D-9028-FDCC8708C4BB}" type="datetime1">
              <a:rPr lang="zh-CN" altLang="en-US" smtClean="0"/>
              <a:t>2024/7/5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4990BCE-3C91-4841-B78E-3867F76A6A50}" type="slidenum">
              <a:rPr lang="zh-CN" altLang="en-US" smtClean="0"/>
              <a:t>‹#›</a:t>
            </a:fld>
            <a:endParaRPr lang="zh-CN" altLang="en-US"/>
          </a:p>
        </p:txBody>
      </p:sp>
    </p:spTree>
    <p:extLst>
      <p:ext uri="{BB962C8B-B14F-4D97-AF65-F5344CB8AC3E}">
        <p14:creationId xmlns:p14="http://schemas.microsoft.com/office/powerpoint/2010/main" val="18715656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6BFDB1E0-71ED-4C00-80F1-D687AF8849F4}" type="datetime1">
              <a:rPr lang="zh-CN" altLang="en-US" smtClean="0"/>
              <a:t>2024/7/5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4990BCE-3C91-4841-B78E-3867F76A6A50}" type="slidenum">
              <a:rPr lang="zh-CN" altLang="en-US" smtClean="0"/>
              <a:t>‹#›</a:t>
            </a:fld>
            <a:endParaRPr lang="zh-CN" altLang="en-US"/>
          </a:p>
        </p:txBody>
      </p:sp>
    </p:spTree>
    <p:extLst>
      <p:ext uri="{BB962C8B-B14F-4D97-AF65-F5344CB8AC3E}">
        <p14:creationId xmlns:p14="http://schemas.microsoft.com/office/powerpoint/2010/main" val="26633132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A2EBB3B-3666-490B-A5E2-C9E7CEBC370D}" type="datetime1">
              <a:rPr lang="zh-CN" altLang="en-US" smtClean="0"/>
              <a:t>2024/7/5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4990BCE-3C91-4841-B78E-3867F76A6A50}" type="slidenum">
              <a:rPr lang="zh-CN" altLang="en-US" smtClean="0"/>
              <a:t>‹#›</a:t>
            </a:fld>
            <a:endParaRPr lang="zh-CN" altLang="en-US"/>
          </a:p>
        </p:txBody>
      </p:sp>
    </p:spTree>
    <p:extLst>
      <p:ext uri="{BB962C8B-B14F-4D97-AF65-F5344CB8AC3E}">
        <p14:creationId xmlns:p14="http://schemas.microsoft.com/office/powerpoint/2010/main" val="16220926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306003A4-AE29-4BAA-BA04-D6C1413383DC}" type="datetime1">
              <a:rPr lang="zh-CN" altLang="en-US" smtClean="0"/>
              <a:t>2024/7/5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4990BCE-3C91-4841-B78E-3867F76A6A50}" type="slidenum">
              <a:rPr lang="zh-CN" altLang="en-US" smtClean="0"/>
              <a:t>‹#›</a:t>
            </a:fld>
            <a:endParaRPr lang="zh-CN" altLang="en-US"/>
          </a:p>
        </p:txBody>
      </p:sp>
    </p:spTree>
    <p:extLst>
      <p:ext uri="{BB962C8B-B14F-4D97-AF65-F5344CB8AC3E}">
        <p14:creationId xmlns:p14="http://schemas.microsoft.com/office/powerpoint/2010/main" val="20789999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77F08C8E-696E-4C72-8B3F-7CBA0C8EADFC}" type="datetime1">
              <a:rPr lang="zh-CN" altLang="en-US" smtClean="0"/>
              <a:t>2024/7/5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4990BCE-3C91-4841-B78E-3867F76A6A50}" type="slidenum">
              <a:rPr lang="zh-CN" altLang="en-US" smtClean="0"/>
              <a:t>‹#›</a:t>
            </a:fld>
            <a:endParaRPr lang="zh-CN" altLang="en-US"/>
          </a:p>
        </p:txBody>
      </p:sp>
    </p:spTree>
    <p:extLst>
      <p:ext uri="{BB962C8B-B14F-4D97-AF65-F5344CB8AC3E}">
        <p14:creationId xmlns:p14="http://schemas.microsoft.com/office/powerpoint/2010/main" val="34699620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47960D-E025-4B3E-8DCD-678402A012B9}" type="datetime1">
              <a:rPr lang="zh-CN" altLang="en-US" smtClean="0"/>
              <a:t>2024/7/5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990BCE-3C91-4841-B78E-3867F76A6A50}" type="slidenum">
              <a:rPr lang="zh-CN" altLang="en-US" smtClean="0"/>
              <a:t>‹#›</a:t>
            </a:fld>
            <a:endParaRPr lang="zh-CN" altLang="en-US"/>
          </a:p>
        </p:txBody>
      </p:sp>
    </p:spTree>
    <p:extLst>
      <p:ext uri="{BB962C8B-B14F-4D97-AF65-F5344CB8AC3E}">
        <p14:creationId xmlns:p14="http://schemas.microsoft.com/office/powerpoint/2010/main" val="8121781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jpeg"/><Relationship Id="rId4" Type="http://schemas.openxmlformats.org/officeDocument/2006/relationships/image" Target="../media/image32.png"/><Relationship Id="rId9"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4.png"/><Relationship Id="rId11" Type="http://schemas.openxmlformats.org/officeDocument/2006/relationships/image" Target="../media/image38.jpeg"/><Relationship Id="rId5" Type="http://schemas.openxmlformats.org/officeDocument/2006/relationships/image" Target="../media/image53.jpeg"/><Relationship Id="rId10" Type="http://schemas.openxmlformats.org/officeDocument/2006/relationships/image" Target="../media/image36.png"/><Relationship Id="rId4" Type="http://schemas.openxmlformats.org/officeDocument/2006/relationships/image" Target="../media/image52.png"/><Relationship Id="rId9" Type="http://schemas.openxmlformats.org/officeDocument/2006/relationships/image" Target="../media/image5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0.png"/><Relationship Id="rId4" Type="http://schemas.openxmlformats.org/officeDocument/2006/relationships/image" Target="../media/image19.jp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1953489" y="1173228"/>
            <a:ext cx="8285018" cy="1623836"/>
          </a:xfrm>
        </p:spPr>
        <p:txBody>
          <a:bodyPr>
            <a:normAutofit fontScale="90000"/>
          </a:bodyPr>
          <a:lstStyle/>
          <a:p>
            <a:r>
              <a:rPr lang="zh-CN" altLang="en-US" b="1" dirty="0">
                <a:latin typeface="微软雅黑" panose="020B0503020204020204" pitchFamily="34" charset="-122"/>
                <a:ea typeface="微软雅黑" panose="020B0503020204020204" pitchFamily="34" charset="-122"/>
              </a:rPr>
              <a:t>磁约束聚变等离子体中的不稳定性、破裂与湍流</a:t>
            </a:r>
            <a:endParaRPr lang="zh-CN" altLang="en-US" dirty="0">
              <a:latin typeface="Century Gothic" panose="020B0502020202020204" pitchFamily="34" charset="0"/>
              <a:ea typeface="微软雅黑" panose="020B0503020204020204" pitchFamily="34" charset="-122"/>
            </a:endParaRPr>
          </a:p>
        </p:txBody>
      </p:sp>
      <p:sp>
        <p:nvSpPr>
          <p:cNvPr id="3" name="副标题 2"/>
          <p:cNvSpPr>
            <a:spLocks noGrp="1"/>
          </p:cNvSpPr>
          <p:nvPr>
            <p:ph type="subTitle" idx="1"/>
          </p:nvPr>
        </p:nvSpPr>
        <p:spPr>
          <a:xfrm>
            <a:off x="1523998" y="4589973"/>
            <a:ext cx="9144000" cy="751684"/>
          </a:xfrm>
        </p:spPr>
        <p:txBody>
          <a:bodyPr/>
          <a:lstStyle/>
          <a:p>
            <a:r>
              <a:rPr lang="zh-CN" altLang="en-US" b="1" dirty="0">
                <a:ea typeface="微软雅黑" panose="020B0503020204020204" pitchFamily="34" charset="-122"/>
              </a:rPr>
              <a:t>李博、胡地</a:t>
            </a:r>
            <a:endParaRPr lang="zh-CN" altLang="en-US" dirty="0">
              <a:latin typeface="Century Gothic" panose="020B0502020202020204" pitchFamily="34" charset="0"/>
              <a:ea typeface="微软雅黑" panose="020B0503020204020204" pitchFamily="34" charset="-122"/>
            </a:endParaRPr>
          </a:p>
        </p:txBody>
      </p:sp>
      <p:sp>
        <p:nvSpPr>
          <p:cNvPr id="4" name="灯片编号占位符 3"/>
          <p:cNvSpPr>
            <a:spLocks noGrp="1"/>
          </p:cNvSpPr>
          <p:nvPr>
            <p:ph type="sldNum" sz="quarter" idx="12"/>
          </p:nvPr>
        </p:nvSpPr>
        <p:spPr/>
        <p:txBody>
          <a:bodyPr/>
          <a:lstStyle/>
          <a:p>
            <a:fld id="{74990BCE-3C91-4841-B78E-3867F76A6A50}" type="slidenum">
              <a:rPr lang="zh-CN" altLang="en-US" smtClean="0"/>
              <a:t>1</a:t>
            </a:fld>
            <a:endParaRPr lang="zh-CN" altLang="en-US"/>
          </a:p>
        </p:txBody>
      </p:sp>
      <p:sp>
        <p:nvSpPr>
          <p:cNvPr id="13" name="副标题 2"/>
          <p:cNvSpPr txBox="1">
            <a:spLocks/>
          </p:cNvSpPr>
          <p:nvPr/>
        </p:nvSpPr>
        <p:spPr>
          <a:xfrm>
            <a:off x="1523998" y="3327091"/>
            <a:ext cx="9144000" cy="106727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zh-CN" altLang="en-US" b="1" dirty="0">
                <a:ea typeface="微软雅黑" panose="020B0503020204020204" pitchFamily="34" charset="-122"/>
              </a:rPr>
              <a:t>等离子体物理专业介绍</a:t>
            </a:r>
            <a:endParaRPr lang="en-US" altLang="zh-CN" b="1" dirty="0">
              <a:ea typeface="微软雅黑" panose="020B0503020204020204" pitchFamily="34" charset="-122"/>
            </a:endParaRPr>
          </a:p>
          <a:p>
            <a:r>
              <a:rPr lang="en-US" altLang="zh-CN" dirty="0">
                <a:latin typeface="微软雅黑" panose="020B0503020204020204" pitchFamily="34" charset="-122"/>
                <a:ea typeface="微软雅黑" panose="020B0503020204020204" pitchFamily="34" charset="-122"/>
              </a:rPr>
              <a:t>2024/7/5</a:t>
            </a:r>
            <a:endParaRPr lang="zh-CN" altLang="en-US" dirty="0">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06742" y="5435353"/>
            <a:ext cx="3778513" cy="696535"/>
          </a:xfrm>
          <a:prstGeom prst="rect">
            <a:avLst/>
          </a:prstGeom>
        </p:spPr>
      </p:pic>
    </p:spTree>
    <p:extLst>
      <p:ext uri="{BB962C8B-B14F-4D97-AF65-F5344CB8AC3E}">
        <p14:creationId xmlns:p14="http://schemas.microsoft.com/office/powerpoint/2010/main" val="38813997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a:t>非麦分布与快粒子效应</a:t>
            </a:r>
          </a:p>
        </p:txBody>
      </p:sp>
      <p:sp>
        <p:nvSpPr>
          <p:cNvPr id="4" name="灯片编号占位符 3"/>
          <p:cNvSpPr>
            <a:spLocks noGrp="1"/>
          </p:cNvSpPr>
          <p:nvPr>
            <p:ph type="sldNum" sz="quarter" idx="12"/>
          </p:nvPr>
        </p:nvSpPr>
        <p:spPr/>
        <p:txBody>
          <a:bodyPr/>
          <a:lstStyle/>
          <a:p>
            <a:fld id="{74990BCE-3C91-4841-B78E-3867F76A6A50}" type="slidenum">
              <a:rPr lang="zh-CN" altLang="en-US" smtClean="0"/>
              <a:t>10</a:t>
            </a:fld>
            <a:endParaRPr lang="zh-CN" altLang="en-US"/>
          </a:p>
        </p:txBody>
      </p:sp>
      <p:sp>
        <p:nvSpPr>
          <p:cNvPr id="11" name="文本框 10"/>
          <p:cNvSpPr txBox="1"/>
          <p:nvPr/>
        </p:nvSpPr>
        <p:spPr>
          <a:xfrm>
            <a:off x="771201" y="6352143"/>
            <a:ext cx="9554219" cy="369332"/>
          </a:xfrm>
          <a:prstGeom prst="rect">
            <a:avLst/>
          </a:prstGeom>
          <a:noFill/>
        </p:spPr>
        <p:txBody>
          <a:bodyPr wrap="none" rtlCol="0">
            <a:spAutoFit/>
          </a:bodyPr>
          <a:lstStyle/>
          <a:p>
            <a:r>
              <a:rPr lang="it-IT" altLang="zh-CN" sz="1800" dirty="0"/>
              <a:t>D. Hu </a:t>
            </a:r>
            <a:r>
              <a:rPr lang="it-IT" altLang="zh-CN" sz="1800" i="1" dirty="0"/>
              <a:t>et al </a:t>
            </a:r>
            <a:r>
              <a:rPr lang="it-IT" altLang="zh-CN" sz="1800" dirty="0"/>
              <a:t>2022 </a:t>
            </a:r>
            <a:r>
              <a:rPr lang="it-IT" altLang="zh-CN" sz="1800" i="1" dirty="0"/>
              <a:t>Nucl. Fusion </a:t>
            </a:r>
            <a:r>
              <a:rPr lang="it-IT" altLang="zh-CN" sz="1800" b="1" dirty="0"/>
              <a:t>62</a:t>
            </a:r>
            <a:r>
              <a:rPr lang="it-IT" altLang="zh-CN" sz="1800" dirty="0"/>
              <a:t> 096002; L. Yuan &amp; D. Hu 2023 </a:t>
            </a:r>
            <a:r>
              <a:rPr lang="en-US" altLang="zh-CN" sz="1800" i="1" dirty="0"/>
              <a:t>Chin. Phys. B</a:t>
            </a:r>
            <a:r>
              <a:rPr lang="en-US" altLang="zh-CN" sz="1800" dirty="0"/>
              <a:t> </a:t>
            </a:r>
            <a:r>
              <a:rPr lang="it-IT" altLang="zh-CN" sz="1800" dirty="0"/>
              <a:t>32, 075208 (2023)</a:t>
            </a:r>
            <a:endParaRPr lang="zh-CN" altLang="en-US" sz="1800" dirty="0"/>
          </a:p>
        </p:txBody>
      </p:sp>
      <p:pic>
        <p:nvPicPr>
          <p:cNvPr id="3" name="内容占位符 7">
            <a:extLst>
              <a:ext uri="{FF2B5EF4-FFF2-40B4-BE49-F238E27FC236}">
                <a16:creationId xmlns:a16="http://schemas.microsoft.com/office/drawing/2014/main" id="{645DA85F-6E9D-AC99-A336-61B7C266CE0A}"/>
              </a:ext>
            </a:extLst>
          </p:cNvPr>
          <p:cNvPicPr>
            <a:picLocks noGrp="1" noChangeAspect="1"/>
          </p:cNvPicPr>
          <p:nvPr>
            <p:ph idx="1"/>
          </p:nvPr>
        </p:nvPicPr>
        <p:blipFill>
          <a:blip r:embed="rId2"/>
          <a:stretch>
            <a:fillRect/>
          </a:stretch>
        </p:blipFill>
        <p:spPr>
          <a:xfrm>
            <a:off x="771201" y="1731281"/>
            <a:ext cx="3495688" cy="1551986"/>
          </a:xfrm>
        </p:spPr>
      </p:pic>
      <p:pic>
        <p:nvPicPr>
          <p:cNvPr id="5" name="图片 4">
            <a:extLst>
              <a:ext uri="{FF2B5EF4-FFF2-40B4-BE49-F238E27FC236}">
                <a16:creationId xmlns:a16="http://schemas.microsoft.com/office/drawing/2014/main" id="{54C722CA-85CC-86DD-DA7D-D8174C33A3B2}"/>
              </a:ext>
            </a:extLst>
          </p:cNvPr>
          <p:cNvPicPr>
            <a:picLocks noChangeAspect="1"/>
          </p:cNvPicPr>
          <p:nvPr/>
        </p:nvPicPr>
        <p:blipFill>
          <a:blip r:embed="rId3"/>
          <a:stretch>
            <a:fillRect/>
          </a:stretch>
        </p:blipFill>
        <p:spPr>
          <a:xfrm>
            <a:off x="657416" y="3374463"/>
            <a:ext cx="3773828" cy="1413872"/>
          </a:xfrm>
          <a:prstGeom prst="rect">
            <a:avLst/>
          </a:prstGeom>
        </p:spPr>
      </p:pic>
      <p:pic>
        <p:nvPicPr>
          <p:cNvPr id="6" name="图片 5">
            <a:extLst>
              <a:ext uri="{FF2B5EF4-FFF2-40B4-BE49-F238E27FC236}">
                <a16:creationId xmlns:a16="http://schemas.microsoft.com/office/drawing/2014/main" id="{7F3BE418-11FA-9985-1690-7B9A7BC9A96E}"/>
              </a:ext>
            </a:extLst>
          </p:cNvPr>
          <p:cNvPicPr>
            <a:picLocks noChangeAspect="1"/>
          </p:cNvPicPr>
          <p:nvPr/>
        </p:nvPicPr>
        <p:blipFill>
          <a:blip r:embed="rId4"/>
          <a:stretch>
            <a:fillRect/>
          </a:stretch>
        </p:blipFill>
        <p:spPr>
          <a:xfrm>
            <a:off x="7871236" y="1270264"/>
            <a:ext cx="3495689" cy="3118952"/>
          </a:xfrm>
          <a:prstGeom prst="rect">
            <a:avLst/>
          </a:prstGeom>
        </p:spPr>
      </p:pic>
      <p:pic>
        <p:nvPicPr>
          <p:cNvPr id="8" name="图片 7">
            <a:extLst>
              <a:ext uri="{FF2B5EF4-FFF2-40B4-BE49-F238E27FC236}">
                <a16:creationId xmlns:a16="http://schemas.microsoft.com/office/drawing/2014/main" id="{6DE76734-B038-6275-623B-09ADF7D94501}"/>
              </a:ext>
            </a:extLst>
          </p:cNvPr>
          <p:cNvPicPr>
            <a:picLocks noChangeAspect="1"/>
          </p:cNvPicPr>
          <p:nvPr/>
        </p:nvPicPr>
        <p:blipFill>
          <a:blip r:embed="rId5"/>
          <a:stretch>
            <a:fillRect/>
          </a:stretch>
        </p:blipFill>
        <p:spPr>
          <a:xfrm>
            <a:off x="4557897" y="2001079"/>
            <a:ext cx="2909327" cy="2388137"/>
          </a:xfrm>
          <a:prstGeom prst="rect">
            <a:avLst/>
          </a:prstGeom>
        </p:spPr>
      </p:pic>
      <p:sp>
        <p:nvSpPr>
          <p:cNvPr id="9" name="文本框 8">
            <a:extLst>
              <a:ext uri="{FF2B5EF4-FFF2-40B4-BE49-F238E27FC236}">
                <a16:creationId xmlns:a16="http://schemas.microsoft.com/office/drawing/2014/main" id="{AF31349E-9158-BE0E-CE59-CBA97ADD7691}"/>
              </a:ext>
            </a:extLst>
          </p:cNvPr>
          <p:cNvSpPr txBox="1"/>
          <p:nvPr/>
        </p:nvSpPr>
        <p:spPr>
          <a:xfrm>
            <a:off x="718383" y="1022401"/>
            <a:ext cx="5888150" cy="523220"/>
          </a:xfrm>
          <a:prstGeom prst="rect">
            <a:avLst/>
          </a:prstGeom>
          <a:noFill/>
        </p:spPr>
        <p:txBody>
          <a:bodyPr wrap="none" rtlCol="0">
            <a:spAutoFit/>
          </a:bodyPr>
          <a:lstStyle/>
          <a:p>
            <a:pPr marL="457200" indent="-457200">
              <a:buClr>
                <a:srgbClr val="C00000"/>
              </a:buClr>
              <a:buFont typeface="Wingdings" panose="05000000000000000000" pitchFamily="2" charset="2"/>
              <a:buChar char="ü"/>
            </a:pPr>
            <a:r>
              <a:rPr lang="zh-CN" altLang="en-US" sz="2800" b="1" dirty="0">
                <a:latin typeface="微软雅黑" panose="020B0503020204020204" pitchFamily="34" charset="-122"/>
                <a:ea typeface="微软雅黑" panose="020B0503020204020204" pitchFamily="34" charset="-122"/>
              </a:rPr>
              <a:t>破裂防护中的相对论性逃逸电子</a:t>
            </a:r>
          </a:p>
        </p:txBody>
      </p:sp>
      <p:sp>
        <p:nvSpPr>
          <p:cNvPr id="10" name="文本框 9">
            <a:extLst>
              <a:ext uri="{FF2B5EF4-FFF2-40B4-BE49-F238E27FC236}">
                <a16:creationId xmlns:a16="http://schemas.microsoft.com/office/drawing/2014/main" id="{FE82136B-1A95-A3BB-FDE2-F0EA04C22142}"/>
              </a:ext>
            </a:extLst>
          </p:cNvPr>
          <p:cNvSpPr txBox="1"/>
          <p:nvPr/>
        </p:nvSpPr>
        <p:spPr>
          <a:xfrm>
            <a:off x="4862470" y="4519878"/>
            <a:ext cx="6536970" cy="1569660"/>
          </a:xfrm>
          <a:prstGeom prst="rect">
            <a:avLst/>
          </a:prstGeom>
          <a:noFill/>
        </p:spPr>
        <p:txBody>
          <a:bodyPr wrap="square" rtlCol="0">
            <a:spAutoFit/>
          </a:bodyPr>
          <a:lstStyle/>
          <a:p>
            <a:r>
              <a:rPr lang="zh-CN" altLang="en-US" sz="2400" b="1" dirty="0">
                <a:solidFill>
                  <a:srgbClr val="516598"/>
                </a:solidFill>
                <a:latin typeface="微软雅黑" panose="020B0503020204020204" pitchFamily="34" charset="-122"/>
                <a:ea typeface="微软雅黑" panose="020B0503020204020204" pitchFamily="34" charset="-122"/>
              </a:rPr>
              <a:t>主要成果：</a:t>
            </a:r>
            <a:r>
              <a:rPr lang="zh-CN" altLang="en-US" sz="2400" b="1" dirty="0">
                <a:latin typeface="微软雅黑" panose="020B0503020204020204" pitchFamily="34" charset="-122"/>
                <a:ea typeface="微软雅黑" panose="020B0503020204020204" pitchFamily="34" charset="-122"/>
              </a:rPr>
              <a:t>通过理论与模拟结合考察了快电子的</a:t>
            </a:r>
            <a:r>
              <a:rPr lang="zh-CN" altLang="en-US" sz="2400" b="1" dirty="0">
                <a:solidFill>
                  <a:srgbClr val="516598"/>
                </a:solidFill>
                <a:latin typeface="微软雅黑" panose="020B0503020204020204" pitchFamily="34" charset="-122"/>
                <a:ea typeface="微软雅黑" panose="020B0503020204020204" pitchFamily="34" charset="-122"/>
              </a:rPr>
              <a:t>分布函数演化并评估了其对粒子穿深的影响。发展了新的平衡求解理论并利用数值解考察解的特性。</a:t>
            </a:r>
            <a:r>
              <a:rPr lang="zh-CN" altLang="en-US" sz="2400" b="1" dirty="0">
                <a:latin typeface="微软雅黑" panose="020B0503020204020204" pitchFamily="34" charset="-122"/>
                <a:ea typeface="微软雅黑" panose="020B0503020204020204" pitchFamily="34" charset="-122"/>
              </a:rPr>
              <a:t>为日后平衡的稳定性分析打下基础。</a:t>
            </a:r>
          </a:p>
        </p:txBody>
      </p:sp>
      <p:sp>
        <p:nvSpPr>
          <p:cNvPr id="12" name="文本框 11">
            <a:extLst>
              <a:ext uri="{FF2B5EF4-FFF2-40B4-BE49-F238E27FC236}">
                <a16:creationId xmlns:a16="http://schemas.microsoft.com/office/drawing/2014/main" id="{6F655E27-50BF-55F9-622C-16D2271A2AB0}"/>
              </a:ext>
            </a:extLst>
          </p:cNvPr>
          <p:cNvSpPr txBox="1"/>
          <p:nvPr/>
        </p:nvSpPr>
        <p:spPr>
          <a:xfrm>
            <a:off x="388386" y="4787169"/>
            <a:ext cx="4478766" cy="1323439"/>
          </a:xfrm>
          <a:prstGeom prst="rect">
            <a:avLst/>
          </a:prstGeom>
          <a:noFill/>
        </p:spPr>
        <p:txBody>
          <a:bodyPr wrap="square" rtlCol="0">
            <a:spAutoFit/>
          </a:bodyPr>
          <a:lstStyle/>
          <a:p>
            <a:r>
              <a:rPr lang="zh-CN" altLang="en-US" sz="2000" b="1" dirty="0">
                <a:solidFill>
                  <a:srgbClr val="C00000"/>
                </a:solidFill>
                <a:latin typeface="微软雅黑" panose="020B0503020204020204" pitchFamily="34" charset="-122"/>
                <a:ea typeface="微软雅黑" panose="020B0503020204020204" pitchFamily="34" charset="-122"/>
              </a:rPr>
              <a:t>科学问题：</a:t>
            </a:r>
            <a:r>
              <a:rPr lang="zh-CN" altLang="en-US" sz="2000" b="1" dirty="0">
                <a:latin typeface="微软雅黑" panose="020B0503020204020204" pitchFamily="34" charset="-122"/>
                <a:ea typeface="微软雅黑" panose="020B0503020204020204" pitchFamily="34" charset="-122"/>
              </a:rPr>
              <a:t>百</a:t>
            </a:r>
            <a:r>
              <a:rPr lang="en-US" altLang="zh-CN" sz="2000" b="1" dirty="0">
                <a:latin typeface="微软雅黑" panose="020B0503020204020204" pitchFamily="34" charset="-122"/>
                <a:ea typeface="微软雅黑" panose="020B0503020204020204" pitchFamily="34" charset="-122"/>
              </a:rPr>
              <a:t>keV~</a:t>
            </a:r>
            <a:r>
              <a:rPr lang="zh-CN" altLang="en-US" sz="2000" b="1" dirty="0">
                <a:latin typeface="微软雅黑" panose="020B0503020204020204" pitchFamily="34" charset="-122"/>
                <a:ea typeface="微软雅黑" panose="020B0503020204020204" pitchFamily="34" charset="-122"/>
              </a:rPr>
              <a:t>几十</a:t>
            </a:r>
            <a:r>
              <a:rPr lang="en-US" altLang="zh-CN" sz="2000" b="1" dirty="0">
                <a:latin typeface="微软雅黑" panose="020B0503020204020204" pitchFamily="34" charset="-122"/>
                <a:ea typeface="微软雅黑" panose="020B0503020204020204" pitchFamily="34" charset="-122"/>
              </a:rPr>
              <a:t>MeV</a:t>
            </a:r>
            <a:r>
              <a:rPr lang="zh-CN" altLang="en-US" sz="2000" b="1" dirty="0">
                <a:latin typeface="微软雅黑" panose="020B0503020204020204" pitchFamily="34" charset="-122"/>
                <a:ea typeface="微软雅黑" panose="020B0503020204020204" pitchFamily="34" charset="-122"/>
              </a:rPr>
              <a:t>量级的相对论性电子导致额外的弹丸消融从而</a:t>
            </a:r>
            <a:r>
              <a:rPr lang="zh-CN" altLang="en-US" sz="2000" b="1" dirty="0">
                <a:solidFill>
                  <a:srgbClr val="C00000"/>
                </a:solidFill>
                <a:latin typeface="微软雅黑" panose="020B0503020204020204" pitchFamily="34" charset="-122"/>
                <a:ea typeface="微软雅黑" panose="020B0503020204020204" pitchFamily="34" charset="-122"/>
              </a:rPr>
              <a:t>降低注入粒子穿深</a:t>
            </a:r>
            <a:r>
              <a:rPr lang="zh-CN" altLang="en-US" sz="2000" b="1" dirty="0">
                <a:latin typeface="微软雅黑" panose="020B0503020204020204" pitchFamily="34" charset="-122"/>
                <a:ea typeface="微软雅黑" panose="020B0503020204020204" pitchFamily="34" charset="-122"/>
              </a:rPr>
              <a:t>，并</a:t>
            </a:r>
            <a:r>
              <a:rPr lang="zh-CN" altLang="en-US" sz="2000" b="1" dirty="0">
                <a:solidFill>
                  <a:srgbClr val="C00000"/>
                </a:solidFill>
                <a:latin typeface="微软雅黑" panose="020B0503020204020204" pitchFamily="34" charset="-122"/>
                <a:ea typeface="微软雅黑" panose="020B0503020204020204" pitchFamily="34" charset="-122"/>
              </a:rPr>
              <a:t>主导平衡的稳定性。</a:t>
            </a:r>
            <a:r>
              <a:rPr lang="zh-CN" altLang="en-US" sz="2000" b="1" dirty="0">
                <a:latin typeface="微软雅黑" panose="020B0503020204020204" pitchFamily="34" charset="-122"/>
                <a:ea typeface="微软雅黑" panose="020B0503020204020204" pitchFamily="34" charset="-122"/>
              </a:rPr>
              <a:t>亟待开发有效的描述方法。</a:t>
            </a:r>
          </a:p>
        </p:txBody>
      </p:sp>
    </p:spTree>
    <p:extLst>
      <p:ext uri="{BB962C8B-B14F-4D97-AF65-F5344CB8AC3E}">
        <p14:creationId xmlns:p14="http://schemas.microsoft.com/office/powerpoint/2010/main" val="19803102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内容占位符 14">
            <a:extLst>
              <a:ext uri="{FF2B5EF4-FFF2-40B4-BE49-F238E27FC236}">
                <a16:creationId xmlns:a16="http://schemas.microsoft.com/office/drawing/2014/main" id="{11EE5AC0-18DA-F48E-CA0E-FBA871491975}"/>
              </a:ext>
            </a:extLst>
          </p:cNvPr>
          <p:cNvPicPr>
            <a:picLocks noGrp="1" noChangeAspect="1"/>
          </p:cNvPicPr>
          <p:nvPr>
            <p:ph idx="1"/>
          </p:nvPr>
        </p:nvPicPr>
        <p:blipFill>
          <a:blip r:embed="rId3"/>
          <a:stretch>
            <a:fillRect/>
          </a:stretch>
        </p:blipFill>
        <p:spPr>
          <a:xfrm>
            <a:off x="205205" y="3683755"/>
            <a:ext cx="7409445" cy="2219833"/>
          </a:xfrm>
        </p:spPr>
      </p:pic>
      <p:sp>
        <p:nvSpPr>
          <p:cNvPr id="2" name="标题 1">
            <a:extLst>
              <a:ext uri="{FF2B5EF4-FFF2-40B4-BE49-F238E27FC236}">
                <a16:creationId xmlns:a16="http://schemas.microsoft.com/office/drawing/2014/main" id="{E2B95EC3-7414-8FBE-CD9B-8DE03CD274A0}"/>
              </a:ext>
            </a:extLst>
          </p:cNvPr>
          <p:cNvSpPr>
            <a:spLocks noGrp="1"/>
          </p:cNvSpPr>
          <p:nvPr>
            <p:ph type="title"/>
          </p:nvPr>
        </p:nvSpPr>
        <p:spPr/>
        <p:txBody>
          <a:bodyPr>
            <a:normAutofit fontScale="90000"/>
          </a:bodyPr>
          <a:lstStyle/>
          <a:p>
            <a:r>
              <a:rPr lang="zh-CN" altLang="en-US" dirty="0"/>
              <a:t>成果影响力：代码开发</a:t>
            </a:r>
          </a:p>
        </p:txBody>
      </p:sp>
      <p:sp>
        <p:nvSpPr>
          <p:cNvPr id="4" name="灯片编号占位符 3">
            <a:extLst>
              <a:ext uri="{FF2B5EF4-FFF2-40B4-BE49-F238E27FC236}">
                <a16:creationId xmlns:a16="http://schemas.microsoft.com/office/drawing/2014/main" id="{6EA6B952-7D99-2721-F83E-5512543D308F}"/>
              </a:ext>
            </a:extLst>
          </p:cNvPr>
          <p:cNvSpPr>
            <a:spLocks noGrp="1"/>
          </p:cNvSpPr>
          <p:nvPr>
            <p:ph type="sldNum" sz="quarter" idx="12"/>
          </p:nvPr>
        </p:nvSpPr>
        <p:spPr/>
        <p:txBody>
          <a:bodyPr/>
          <a:lstStyle/>
          <a:p>
            <a:fld id="{74990BCE-3C91-4841-B78E-3867F76A6A50}" type="slidenum">
              <a:rPr lang="zh-CN" altLang="en-US" smtClean="0"/>
              <a:t>11</a:t>
            </a:fld>
            <a:endParaRPr lang="zh-CN" altLang="en-US"/>
          </a:p>
        </p:txBody>
      </p:sp>
      <p:sp>
        <p:nvSpPr>
          <p:cNvPr id="7" name="椭圆 6">
            <a:extLst>
              <a:ext uri="{FF2B5EF4-FFF2-40B4-BE49-F238E27FC236}">
                <a16:creationId xmlns:a16="http://schemas.microsoft.com/office/drawing/2014/main" id="{5CCB4B0D-956C-DEBB-8DAB-D492D9DDB979}"/>
              </a:ext>
            </a:extLst>
          </p:cNvPr>
          <p:cNvSpPr/>
          <p:nvPr/>
        </p:nvSpPr>
        <p:spPr>
          <a:xfrm>
            <a:off x="5794288" y="5258663"/>
            <a:ext cx="406400" cy="200028"/>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a:extLst>
              <a:ext uri="{FF2B5EF4-FFF2-40B4-BE49-F238E27FC236}">
                <a16:creationId xmlns:a16="http://schemas.microsoft.com/office/drawing/2014/main" id="{D5AF3B39-9B6F-5C05-3DAE-1985C05AA880}"/>
              </a:ext>
            </a:extLst>
          </p:cNvPr>
          <p:cNvSpPr txBox="1"/>
          <p:nvPr/>
        </p:nvSpPr>
        <p:spPr>
          <a:xfrm>
            <a:off x="327241" y="1193524"/>
            <a:ext cx="7164253" cy="2092881"/>
          </a:xfrm>
          <a:prstGeom prst="rect">
            <a:avLst/>
          </a:prstGeom>
          <a:noFill/>
        </p:spPr>
        <p:txBody>
          <a:bodyPr wrap="square" rtlCol="0">
            <a:spAutoFit/>
          </a:bodyPr>
          <a:lstStyle/>
          <a:p>
            <a:pPr marL="342900" indent="-342900">
              <a:spcBef>
                <a:spcPts val="600"/>
              </a:spcBef>
              <a:buFont typeface="Wingdings" panose="05000000000000000000" pitchFamily="2" charset="2"/>
              <a:buChar char="Ø"/>
            </a:pPr>
            <a:r>
              <a:rPr lang="zh-CN" altLang="en-US" sz="2000">
                <a:latin typeface="微软雅黑" panose="020B0503020204020204" pitchFamily="34" charset="-122"/>
                <a:ea typeface="微软雅黑" panose="020B0503020204020204" pitchFamily="34" charset="-122"/>
              </a:rPr>
              <a:t>由于代码</a:t>
            </a:r>
            <a:r>
              <a:rPr lang="zh-CN" altLang="en-US" sz="2000" dirty="0">
                <a:latin typeface="微软雅黑" panose="020B0503020204020204" pitchFamily="34" charset="-122"/>
                <a:ea typeface="微软雅黑" panose="020B0503020204020204" pitchFamily="34" charset="-122"/>
              </a:rPr>
              <a:t>开发相关工作，作为</a:t>
            </a:r>
            <a:r>
              <a:rPr lang="zh-CN" altLang="en-US" sz="2000" b="1" dirty="0">
                <a:solidFill>
                  <a:srgbClr val="C00000"/>
                </a:solidFill>
                <a:latin typeface="微软雅黑" panose="020B0503020204020204" pitchFamily="34" charset="-122"/>
                <a:ea typeface="微软雅黑" panose="020B0503020204020204" pitchFamily="34" charset="-122"/>
              </a:rPr>
              <a:t>核心代码开发者</a:t>
            </a:r>
            <a:r>
              <a:rPr lang="zh-CN" altLang="en-US" sz="2000" dirty="0">
                <a:latin typeface="微软雅黑" panose="020B0503020204020204" pitchFamily="34" charset="-122"/>
                <a:ea typeface="微软雅黑" panose="020B0503020204020204" pitchFamily="34" charset="-122"/>
              </a:rPr>
              <a:t>开展大规模三维非线性磁流体代码</a:t>
            </a:r>
            <a:r>
              <a:rPr lang="en-US" altLang="zh-CN" sz="2000" dirty="0">
                <a:latin typeface="微软雅黑" panose="020B0503020204020204" pitchFamily="34" charset="-122"/>
                <a:ea typeface="微软雅黑" panose="020B0503020204020204" pitchFamily="34" charset="-122"/>
              </a:rPr>
              <a:t>JOREK</a:t>
            </a:r>
            <a:r>
              <a:rPr lang="zh-CN" altLang="en-US" sz="2000" dirty="0">
                <a:latin typeface="微软雅黑" panose="020B0503020204020204" pitchFamily="34" charset="-122"/>
                <a:ea typeface="微软雅黑" panose="020B0503020204020204" pitchFamily="34" charset="-122"/>
              </a:rPr>
              <a:t>在破裂防护方面的开发与维护。</a:t>
            </a:r>
            <a:endParaRPr lang="en-US" altLang="zh-CN" sz="2000" dirty="0">
              <a:latin typeface="微软雅黑" panose="020B0503020204020204" pitchFamily="34" charset="-122"/>
              <a:ea typeface="微软雅黑" panose="020B0503020204020204" pitchFamily="34" charset="-122"/>
            </a:endParaRPr>
          </a:p>
          <a:p>
            <a:pPr marL="342900" indent="-342900">
              <a:spcBef>
                <a:spcPts val="600"/>
              </a:spcBef>
              <a:buFont typeface="Wingdings" panose="05000000000000000000" pitchFamily="2" charset="2"/>
              <a:buChar char="Ø"/>
            </a:pPr>
            <a:r>
              <a:rPr lang="zh-CN" altLang="en-US" sz="2000" dirty="0">
                <a:latin typeface="微软雅黑" panose="020B0503020204020204" pitchFamily="34" charset="-122"/>
                <a:ea typeface="微软雅黑" panose="020B0503020204020204" pitchFamily="34" charset="-122"/>
              </a:rPr>
              <a:t>负责开发的模块在</a:t>
            </a:r>
            <a:r>
              <a:rPr lang="zh-CN" altLang="en-US" sz="2000" b="1" dirty="0">
                <a:solidFill>
                  <a:srgbClr val="C00000"/>
                </a:solidFill>
                <a:latin typeface="微软雅黑" panose="020B0503020204020204" pitchFamily="34" charset="-122"/>
                <a:ea typeface="微软雅黑" panose="020B0503020204020204" pitchFamily="34" charset="-122"/>
              </a:rPr>
              <a:t>欧洲、国内与韩国</a:t>
            </a:r>
            <a:r>
              <a:rPr lang="zh-CN" altLang="en-US" sz="2000" dirty="0">
                <a:latin typeface="微软雅黑" panose="020B0503020204020204" pitchFamily="34" charset="-122"/>
                <a:ea typeface="微软雅黑" panose="020B0503020204020204" pitchFamily="34" charset="-122"/>
              </a:rPr>
              <a:t>被</a:t>
            </a:r>
            <a:r>
              <a:rPr lang="en-US" altLang="zh-CN" sz="2000" b="1" dirty="0">
                <a:solidFill>
                  <a:srgbClr val="C00000"/>
                </a:solidFill>
                <a:latin typeface="微软雅黑" panose="020B0503020204020204" pitchFamily="34" charset="-122"/>
                <a:ea typeface="微软雅黑" panose="020B0503020204020204" pitchFamily="34" charset="-122"/>
              </a:rPr>
              <a:t>9</a:t>
            </a:r>
            <a:r>
              <a:rPr lang="zh-CN" altLang="en-US" sz="2000" b="1" dirty="0">
                <a:solidFill>
                  <a:srgbClr val="C00000"/>
                </a:solidFill>
                <a:latin typeface="微软雅黑" panose="020B0503020204020204" pitchFamily="34" charset="-122"/>
                <a:ea typeface="微软雅黑" panose="020B0503020204020204" pitchFamily="34" charset="-122"/>
              </a:rPr>
              <a:t>所以上单位</a:t>
            </a:r>
            <a:r>
              <a:rPr lang="zh-CN" altLang="en-US" sz="2000" dirty="0">
                <a:latin typeface="微软雅黑" panose="020B0503020204020204" pitchFamily="34" charset="-122"/>
                <a:ea typeface="微软雅黑" panose="020B0503020204020204" pitchFamily="34" charset="-122"/>
              </a:rPr>
              <a:t>的研究者应用于破裂防护的数值模拟。</a:t>
            </a:r>
            <a:endParaRPr lang="en-US" altLang="zh-CN" sz="2000" dirty="0">
              <a:latin typeface="微软雅黑" panose="020B0503020204020204" pitchFamily="34" charset="-122"/>
              <a:ea typeface="微软雅黑" panose="020B0503020204020204" pitchFamily="34" charset="-122"/>
            </a:endParaRPr>
          </a:p>
          <a:p>
            <a:pPr marL="342900" indent="-342900">
              <a:spcBef>
                <a:spcPts val="600"/>
              </a:spcBef>
              <a:buFont typeface="Wingdings" panose="05000000000000000000" pitchFamily="2" charset="2"/>
              <a:buChar char="Ø"/>
            </a:pPr>
            <a:r>
              <a:rPr lang="zh-CN" altLang="en-US" sz="2000" dirty="0">
                <a:latin typeface="微软雅黑" panose="020B0503020204020204" pitchFamily="34" charset="-122"/>
                <a:ea typeface="微软雅黑" panose="020B0503020204020204" pitchFamily="34" charset="-122"/>
              </a:rPr>
              <a:t>鉴于成果对</a:t>
            </a:r>
            <a:r>
              <a:rPr lang="en-US" altLang="zh-CN" sz="2000" b="1" dirty="0">
                <a:latin typeface="微软雅黑" panose="020B0503020204020204" pitchFamily="34" charset="-122"/>
                <a:ea typeface="微软雅黑" panose="020B0503020204020204" pitchFamily="34" charset="-122"/>
              </a:rPr>
              <a:t>ITER</a:t>
            </a:r>
            <a:r>
              <a:rPr lang="zh-CN" altLang="en-US" sz="2000" b="1" dirty="0">
                <a:latin typeface="微软雅黑" panose="020B0503020204020204" pitchFamily="34" charset="-122"/>
                <a:ea typeface="微软雅黑" panose="020B0503020204020204" pitchFamily="34" charset="-122"/>
              </a:rPr>
              <a:t>项目</a:t>
            </a:r>
            <a:r>
              <a:rPr lang="zh-CN" altLang="en-US" sz="2000" dirty="0">
                <a:latin typeface="微软雅黑" panose="020B0503020204020204" pitchFamily="34" charset="-122"/>
                <a:ea typeface="微软雅黑" panose="020B0503020204020204" pitchFamily="34" charset="-122"/>
              </a:rPr>
              <a:t>的重要性，</a:t>
            </a:r>
            <a:r>
              <a:rPr lang="en-US" altLang="zh-CN" sz="2000" dirty="0">
                <a:latin typeface="微软雅黑" panose="020B0503020204020204" pitchFamily="34" charset="-122"/>
                <a:ea typeface="微软雅黑" panose="020B0503020204020204" pitchFamily="34" charset="-122"/>
              </a:rPr>
              <a:t>ITER</a:t>
            </a:r>
            <a:r>
              <a:rPr lang="zh-CN" altLang="en-US" sz="2000" dirty="0">
                <a:latin typeface="微软雅黑" panose="020B0503020204020204" pitchFamily="34" charset="-122"/>
                <a:ea typeface="微软雅黑" panose="020B0503020204020204" pitchFamily="34" charset="-122"/>
              </a:rPr>
              <a:t>与北航签署了针对破裂防护的</a:t>
            </a:r>
            <a:r>
              <a:rPr lang="zh-CN" altLang="en-US" sz="2000" b="1" dirty="0">
                <a:solidFill>
                  <a:srgbClr val="C00000"/>
                </a:solidFill>
                <a:latin typeface="微软雅黑" panose="020B0503020204020204" pitchFamily="34" charset="-122"/>
                <a:ea typeface="微软雅黑" panose="020B0503020204020204" pitchFamily="34" charset="-122"/>
              </a:rPr>
              <a:t>科研合同</a:t>
            </a:r>
            <a:r>
              <a:rPr lang="zh-CN" altLang="en-US" sz="2000" dirty="0">
                <a:latin typeface="微软雅黑" panose="020B0503020204020204" pitchFamily="34" charset="-122"/>
                <a:ea typeface="微软雅黑" panose="020B0503020204020204" pitchFamily="34" charset="-122"/>
              </a:rPr>
              <a:t>以支持相关研究</a:t>
            </a:r>
          </a:p>
        </p:txBody>
      </p:sp>
      <p:pic>
        <p:nvPicPr>
          <p:cNvPr id="9" name="图片 8">
            <a:extLst>
              <a:ext uri="{FF2B5EF4-FFF2-40B4-BE49-F238E27FC236}">
                <a16:creationId xmlns:a16="http://schemas.microsoft.com/office/drawing/2014/main" id="{22CF933D-05A8-DE36-AA8B-6ED0F8C27C4F}"/>
              </a:ext>
            </a:extLst>
          </p:cNvPr>
          <p:cNvPicPr>
            <a:picLocks noChangeAspect="1"/>
          </p:cNvPicPr>
          <p:nvPr/>
        </p:nvPicPr>
        <p:blipFill>
          <a:blip r:embed="rId4"/>
          <a:stretch>
            <a:fillRect/>
          </a:stretch>
        </p:blipFill>
        <p:spPr>
          <a:xfrm>
            <a:off x="9384973" y="2777396"/>
            <a:ext cx="2359976" cy="3332373"/>
          </a:xfrm>
          <a:prstGeom prst="rect">
            <a:avLst/>
          </a:prstGeom>
        </p:spPr>
      </p:pic>
      <p:pic>
        <p:nvPicPr>
          <p:cNvPr id="5" name="图片 4">
            <a:extLst>
              <a:ext uri="{FF2B5EF4-FFF2-40B4-BE49-F238E27FC236}">
                <a16:creationId xmlns:a16="http://schemas.microsoft.com/office/drawing/2014/main" id="{9183001F-66D2-00D5-6673-26757B7CC04F}"/>
              </a:ext>
            </a:extLst>
          </p:cNvPr>
          <p:cNvPicPr>
            <a:picLocks noChangeAspect="1"/>
          </p:cNvPicPr>
          <p:nvPr/>
        </p:nvPicPr>
        <p:blipFill>
          <a:blip r:embed="rId5"/>
          <a:stretch>
            <a:fillRect/>
          </a:stretch>
        </p:blipFill>
        <p:spPr>
          <a:xfrm>
            <a:off x="7764286" y="3171821"/>
            <a:ext cx="1692628" cy="2892079"/>
          </a:xfrm>
          <a:prstGeom prst="rect">
            <a:avLst/>
          </a:prstGeom>
        </p:spPr>
      </p:pic>
      <p:sp>
        <p:nvSpPr>
          <p:cNvPr id="3" name="椭圆 2">
            <a:extLst>
              <a:ext uri="{FF2B5EF4-FFF2-40B4-BE49-F238E27FC236}">
                <a16:creationId xmlns:a16="http://schemas.microsoft.com/office/drawing/2014/main" id="{C542B332-56A8-B189-35A1-F3C10EF15CA9}"/>
              </a:ext>
            </a:extLst>
          </p:cNvPr>
          <p:cNvSpPr/>
          <p:nvPr/>
        </p:nvSpPr>
        <p:spPr>
          <a:xfrm>
            <a:off x="10270297" y="4806654"/>
            <a:ext cx="661269" cy="151530"/>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ndParaRPr>
          </a:p>
        </p:txBody>
      </p:sp>
      <p:pic>
        <p:nvPicPr>
          <p:cNvPr id="6" name="图片 5">
            <a:extLst>
              <a:ext uri="{FF2B5EF4-FFF2-40B4-BE49-F238E27FC236}">
                <a16:creationId xmlns:a16="http://schemas.microsoft.com/office/drawing/2014/main" id="{14B8E490-60BD-518A-2D46-2607A859F309}"/>
              </a:ext>
            </a:extLst>
          </p:cNvPr>
          <p:cNvPicPr>
            <a:picLocks noChangeAspect="1"/>
          </p:cNvPicPr>
          <p:nvPr/>
        </p:nvPicPr>
        <p:blipFill>
          <a:blip r:embed="rId6"/>
          <a:stretch>
            <a:fillRect/>
          </a:stretch>
        </p:blipFill>
        <p:spPr>
          <a:xfrm>
            <a:off x="7679272" y="2246265"/>
            <a:ext cx="1777591" cy="486179"/>
          </a:xfrm>
          <a:prstGeom prst="rect">
            <a:avLst/>
          </a:prstGeom>
        </p:spPr>
      </p:pic>
      <p:pic>
        <p:nvPicPr>
          <p:cNvPr id="12" name="Picture 4" descr="Identity ‒ Overview ‐ EPFL">
            <a:extLst>
              <a:ext uri="{FF2B5EF4-FFF2-40B4-BE49-F238E27FC236}">
                <a16:creationId xmlns:a16="http://schemas.microsoft.com/office/drawing/2014/main" id="{107D8916-8422-8B84-DF7B-63EAD81DC5A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14650" y="1572220"/>
            <a:ext cx="1017970" cy="572609"/>
          </a:xfrm>
          <a:prstGeom prst="rect">
            <a:avLst/>
          </a:prstGeom>
          <a:noFill/>
          <a:extLst>
            <a:ext uri="{909E8E84-426E-40DD-AFC4-6F175D3DCCD1}">
              <a14:hiddenFill xmlns:a14="http://schemas.microsoft.com/office/drawing/2010/main">
                <a:solidFill>
                  <a:srgbClr val="FFFFFF"/>
                </a:solidFill>
              </a14:hiddenFill>
            </a:ext>
          </a:extLst>
        </p:spPr>
      </p:pic>
      <p:pic>
        <p:nvPicPr>
          <p:cNvPr id="14" name="图片 13">
            <a:extLst>
              <a:ext uri="{FF2B5EF4-FFF2-40B4-BE49-F238E27FC236}">
                <a16:creationId xmlns:a16="http://schemas.microsoft.com/office/drawing/2014/main" id="{B4699117-5983-8125-20C7-BABD5310B1E0}"/>
              </a:ext>
            </a:extLst>
          </p:cNvPr>
          <p:cNvPicPr>
            <a:picLocks noChangeAspect="1"/>
          </p:cNvPicPr>
          <p:nvPr/>
        </p:nvPicPr>
        <p:blipFill>
          <a:blip r:embed="rId8"/>
          <a:stretch>
            <a:fillRect/>
          </a:stretch>
        </p:blipFill>
        <p:spPr>
          <a:xfrm>
            <a:off x="8664907" y="1545227"/>
            <a:ext cx="777441" cy="574152"/>
          </a:xfrm>
          <a:prstGeom prst="rect">
            <a:avLst/>
          </a:prstGeom>
        </p:spPr>
      </p:pic>
      <p:sp>
        <p:nvSpPr>
          <p:cNvPr id="17" name="文本框 16">
            <a:extLst>
              <a:ext uri="{FF2B5EF4-FFF2-40B4-BE49-F238E27FC236}">
                <a16:creationId xmlns:a16="http://schemas.microsoft.com/office/drawing/2014/main" id="{AAEE115D-F756-DA13-FB87-461D1D495E12}"/>
              </a:ext>
            </a:extLst>
          </p:cNvPr>
          <p:cNvSpPr txBox="1"/>
          <p:nvPr/>
        </p:nvSpPr>
        <p:spPr>
          <a:xfrm>
            <a:off x="7880571" y="1058587"/>
            <a:ext cx="1576343" cy="461665"/>
          </a:xfrm>
          <a:prstGeom prst="rect">
            <a:avLst/>
          </a:prstGeom>
          <a:noFill/>
        </p:spPr>
        <p:txBody>
          <a:bodyPr wrap="square">
            <a:spAutoFit/>
          </a:bodyPr>
          <a:lstStyle/>
          <a:p>
            <a:r>
              <a:rPr lang="zh-CN" altLang="en-US" sz="2400" b="1" dirty="0">
                <a:latin typeface="微软雅黑" panose="020B0503020204020204" pitchFamily="34" charset="-122"/>
                <a:ea typeface="微软雅黑" panose="020B0503020204020204" pitchFamily="34" charset="-122"/>
              </a:rPr>
              <a:t>用户包括：</a:t>
            </a:r>
          </a:p>
        </p:txBody>
      </p:sp>
      <p:pic>
        <p:nvPicPr>
          <p:cNvPr id="18" name="Picture 4" descr="ISTP - Istituto per la Scienza e Tecnologia dei Plasmi / Consorzio RFX - CNR  / Area territoriale di Ricerca di Padova">
            <a:extLst>
              <a:ext uri="{FF2B5EF4-FFF2-40B4-BE49-F238E27FC236}">
                <a16:creationId xmlns:a16="http://schemas.microsoft.com/office/drawing/2014/main" id="{4B69BD0E-088A-7B58-C309-91F61B154D0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493056" y="2124753"/>
            <a:ext cx="1264777" cy="65264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MPIPP bloc">
            <a:extLst>
              <a:ext uri="{FF2B5EF4-FFF2-40B4-BE49-F238E27FC236}">
                <a16:creationId xmlns:a16="http://schemas.microsoft.com/office/drawing/2014/main" id="{62DF5C48-A8D3-0790-D889-B883962BB159}"/>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771368" y="1021182"/>
            <a:ext cx="1972930" cy="461665"/>
          </a:xfrm>
          <a:prstGeom prst="rect">
            <a:avLst/>
          </a:prstGeom>
          <a:noFill/>
          <a:extLst>
            <a:ext uri="{909E8E84-426E-40DD-AFC4-6F175D3DCCD1}">
              <a14:hiddenFill xmlns:a14="http://schemas.microsoft.com/office/drawing/2010/main">
                <a:solidFill>
                  <a:srgbClr val="FFFFFF"/>
                </a:solidFill>
              </a14:hiddenFill>
            </a:ext>
          </a:extLst>
        </p:spPr>
      </p:pic>
      <p:pic>
        <p:nvPicPr>
          <p:cNvPr id="20" name="图片 19">
            <a:extLst>
              <a:ext uri="{FF2B5EF4-FFF2-40B4-BE49-F238E27FC236}">
                <a16:creationId xmlns:a16="http://schemas.microsoft.com/office/drawing/2014/main" id="{E97161A5-8757-CF51-AF5D-D811A42CD7D4}"/>
              </a:ext>
            </a:extLst>
          </p:cNvPr>
          <p:cNvPicPr>
            <a:picLocks noChangeAspect="1"/>
          </p:cNvPicPr>
          <p:nvPr/>
        </p:nvPicPr>
        <p:blipFill>
          <a:blip r:embed="rId11"/>
          <a:stretch>
            <a:fillRect/>
          </a:stretch>
        </p:blipFill>
        <p:spPr>
          <a:xfrm>
            <a:off x="9688660" y="1650972"/>
            <a:ext cx="1512374" cy="362662"/>
          </a:xfrm>
          <a:prstGeom prst="rect">
            <a:avLst/>
          </a:prstGeom>
        </p:spPr>
      </p:pic>
      <p:pic>
        <p:nvPicPr>
          <p:cNvPr id="1030" name="Picture 6">
            <a:extLst>
              <a:ext uri="{FF2B5EF4-FFF2-40B4-BE49-F238E27FC236}">
                <a16:creationId xmlns:a16="http://schemas.microsoft.com/office/drawing/2014/main" id="{A81CF8E3-5C8E-6FC5-D927-DA0000DB6D7D}"/>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1236495" y="1556648"/>
            <a:ext cx="638109" cy="63810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72F841A9-C7A1-0AFB-5191-C5F2F51070F4}"/>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853378" y="2309599"/>
            <a:ext cx="982518" cy="907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52648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6BA2C2F-7CBA-9A95-76EB-A3D082CABC72}"/>
              </a:ext>
            </a:extLst>
          </p:cNvPr>
          <p:cNvSpPr>
            <a:spLocks noGrp="1"/>
          </p:cNvSpPr>
          <p:nvPr>
            <p:ph type="title"/>
          </p:nvPr>
        </p:nvSpPr>
        <p:spPr/>
        <p:txBody>
          <a:bodyPr>
            <a:normAutofit fontScale="90000"/>
          </a:bodyPr>
          <a:lstStyle/>
          <a:p>
            <a:r>
              <a:rPr lang="zh-CN" altLang="en-US" dirty="0"/>
              <a:t>成果影响力：数值模拟</a:t>
            </a:r>
          </a:p>
        </p:txBody>
      </p:sp>
      <p:sp>
        <p:nvSpPr>
          <p:cNvPr id="4" name="灯片编号占位符 3">
            <a:extLst>
              <a:ext uri="{FF2B5EF4-FFF2-40B4-BE49-F238E27FC236}">
                <a16:creationId xmlns:a16="http://schemas.microsoft.com/office/drawing/2014/main" id="{9AB3EFE1-2AEE-2E55-D41B-F1C65377D819}"/>
              </a:ext>
            </a:extLst>
          </p:cNvPr>
          <p:cNvSpPr>
            <a:spLocks noGrp="1"/>
          </p:cNvSpPr>
          <p:nvPr>
            <p:ph type="sldNum" sz="quarter" idx="12"/>
          </p:nvPr>
        </p:nvSpPr>
        <p:spPr/>
        <p:txBody>
          <a:bodyPr/>
          <a:lstStyle/>
          <a:p>
            <a:fld id="{74990BCE-3C91-4841-B78E-3867F76A6A50}" type="slidenum">
              <a:rPr lang="zh-CN" altLang="en-US" smtClean="0"/>
              <a:t>12</a:t>
            </a:fld>
            <a:endParaRPr lang="zh-CN" altLang="en-US"/>
          </a:p>
        </p:txBody>
      </p:sp>
      <p:pic>
        <p:nvPicPr>
          <p:cNvPr id="11" name="内容占位符 5">
            <a:extLst>
              <a:ext uri="{FF2B5EF4-FFF2-40B4-BE49-F238E27FC236}">
                <a16:creationId xmlns:a16="http://schemas.microsoft.com/office/drawing/2014/main" id="{FDC74C66-DF78-BDD0-36DC-59F94025DB06}"/>
              </a:ext>
            </a:extLst>
          </p:cNvPr>
          <p:cNvPicPr>
            <a:picLocks noGrp="1" noChangeAspect="1"/>
          </p:cNvPicPr>
          <p:nvPr>
            <p:ph idx="1"/>
          </p:nvPr>
        </p:nvPicPr>
        <p:blipFill>
          <a:blip r:embed="rId3"/>
          <a:stretch>
            <a:fillRect/>
          </a:stretch>
        </p:blipFill>
        <p:spPr>
          <a:xfrm>
            <a:off x="5996763" y="1729703"/>
            <a:ext cx="5761127" cy="4305874"/>
          </a:xfrm>
        </p:spPr>
      </p:pic>
      <p:pic>
        <p:nvPicPr>
          <p:cNvPr id="12" name="图片 11">
            <a:extLst>
              <a:ext uri="{FF2B5EF4-FFF2-40B4-BE49-F238E27FC236}">
                <a16:creationId xmlns:a16="http://schemas.microsoft.com/office/drawing/2014/main" id="{0516618E-A3C6-FBA4-1D1C-E6D3C3DC2921}"/>
              </a:ext>
            </a:extLst>
          </p:cNvPr>
          <p:cNvPicPr>
            <a:picLocks noChangeAspect="1"/>
          </p:cNvPicPr>
          <p:nvPr/>
        </p:nvPicPr>
        <p:blipFill>
          <a:blip r:embed="rId4"/>
          <a:stretch>
            <a:fillRect/>
          </a:stretch>
        </p:blipFill>
        <p:spPr>
          <a:xfrm>
            <a:off x="856161" y="1932530"/>
            <a:ext cx="4624210" cy="4242137"/>
          </a:xfrm>
          <a:prstGeom prst="rect">
            <a:avLst/>
          </a:prstGeom>
        </p:spPr>
      </p:pic>
      <p:sp>
        <p:nvSpPr>
          <p:cNvPr id="13" name="椭圆 12">
            <a:extLst>
              <a:ext uri="{FF2B5EF4-FFF2-40B4-BE49-F238E27FC236}">
                <a16:creationId xmlns:a16="http://schemas.microsoft.com/office/drawing/2014/main" id="{CF4CDC10-D83E-EC08-A042-83C7EF0C3D9F}"/>
              </a:ext>
            </a:extLst>
          </p:cNvPr>
          <p:cNvSpPr/>
          <p:nvPr/>
        </p:nvSpPr>
        <p:spPr>
          <a:xfrm>
            <a:off x="764229" y="2127530"/>
            <a:ext cx="1303917" cy="299734"/>
          </a:xfrm>
          <a:prstGeom prst="ellipse">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4" name="直接箭头连接符 13">
            <a:extLst>
              <a:ext uri="{FF2B5EF4-FFF2-40B4-BE49-F238E27FC236}">
                <a16:creationId xmlns:a16="http://schemas.microsoft.com/office/drawing/2014/main" id="{A2E25883-7DEA-67B6-06FD-72C9F987ED25}"/>
              </a:ext>
            </a:extLst>
          </p:cNvPr>
          <p:cNvCxnSpPr>
            <a:cxnSpLocks/>
            <a:stCxn id="13" idx="6"/>
            <a:endCxn id="15" idx="2"/>
          </p:cNvCxnSpPr>
          <p:nvPr/>
        </p:nvCxnSpPr>
        <p:spPr>
          <a:xfrm>
            <a:off x="2068146" y="2277397"/>
            <a:ext cx="5827480" cy="3506679"/>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5" name="椭圆 14">
            <a:extLst>
              <a:ext uri="{FF2B5EF4-FFF2-40B4-BE49-F238E27FC236}">
                <a16:creationId xmlns:a16="http://schemas.microsoft.com/office/drawing/2014/main" id="{D341C438-3597-AE21-F9E9-35973E37970D}"/>
              </a:ext>
            </a:extLst>
          </p:cNvPr>
          <p:cNvSpPr/>
          <p:nvPr/>
        </p:nvSpPr>
        <p:spPr>
          <a:xfrm>
            <a:off x="7895626" y="5646744"/>
            <a:ext cx="2385240" cy="274664"/>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723439EE-DD78-BE5E-1988-370E8DABB545}"/>
              </a:ext>
            </a:extLst>
          </p:cNvPr>
          <p:cNvSpPr/>
          <p:nvPr/>
        </p:nvSpPr>
        <p:spPr>
          <a:xfrm>
            <a:off x="9883646" y="5523332"/>
            <a:ext cx="1800044" cy="205998"/>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a:extLst>
              <a:ext uri="{FF2B5EF4-FFF2-40B4-BE49-F238E27FC236}">
                <a16:creationId xmlns:a16="http://schemas.microsoft.com/office/drawing/2014/main" id="{5A377BA3-46F4-0FF5-4FB3-A821EC5D7559}"/>
              </a:ext>
            </a:extLst>
          </p:cNvPr>
          <p:cNvSpPr txBox="1"/>
          <p:nvPr/>
        </p:nvSpPr>
        <p:spPr>
          <a:xfrm>
            <a:off x="589849" y="1050534"/>
            <a:ext cx="11477912" cy="830997"/>
          </a:xfrm>
          <a:prstGeom prst="rect">
            <a:avLst/>
          </a:prstGeom>
          <a:noFill/>
        </p:spPr>
        <p:txBody>
          <a:bodyPr wrap="square" rtlCol="0">
            <a:spAutoFit/>
          </a:bodyPr>
          <a:lstStyle/>
          <a:p>
            <a:r>
              <a:rPr lang="en-US" altLang="zh-CN" sz="2400" b="1" dirty="0">
                <a:solidFill>
                  <a:srgbClr val="C00000"/>
                </a:solidFill>
                <a:latin typeface="微软雅黑" panose="020B0503020204020204" pitchFamily="34" charset="-122"/>
                <a:ea typeface="微软雅黑" panose="020B0503020204020204" pitchFamily="34" charset="-122"/>
              </a:rPr>
              <a:t>ITER</a:t>
            </a:r>
            <a:r>
              <a:rPr lang="zh-CN" altLang="en-US" sz="2400" b="1" dirty="0">
                <a:solidFill>
                  <a:srgbClr val="C00000"/>
                </a:solidFill>
                <a:latin typeface="微软雅黑" panose="020B0503020204020204" pitchFamily="34" charset="-122"/>
                <a:ea typeface="微软雅黑" panose="020B0503020204020204" pitchFamily="34" charset="-122"/>
              </a:rPr>
              <a:t>科学部的负责人</a:t>
            </a:r>
            <a:r>
              <a:rPr lang="zh-CN" altLang="en-US" sz="2400" dirty="0">
                <a:latin typeface="微软雅黑" panose="020B0503020204020204" pitchFamily="34" charset="-122"/>
                <a:ea typeface="微软雅黑" panose="020B0503020204020204" pitchFamily="34" charset="-122"/>
              </a:rPr>
              <a:t>在国际原子能机构聚变能大会上引用我们对</a:t>
            </a:r>
            <a:r>
              <a:rPr lang="zh-CN" altLang="en-US" sz="2400" b="1" u="sng" dirty="0">
                <a:latin typeface="微软雅黑" panose="020B0503020204020204" pitchFamily="34" charset="-122"/>
                <a:ea typeface="微软雅黑" panose="020B0503020204020204" pitchFamily="34" charset="-122"/>
              </a:rPr>
              <a:t>辐射非对称性的模拟结果</a:t>
            </a:r>
            <a:r>
              <a:rPr lang="zh-CN" altLang="en-US" sz="2400" dirty="0">
                <a:latin typeface="微软雅黑" panose="020B0503020204020204" pitchFamily="34" charset="-122"/>
                <a:ea typeface="微软雅黑" panose="020B0503020204020204" pitchFamily="34" charset="-122"/>
              </a:rPr>
              <a:t>介绍</a:t>
            </a:r>
            <a:r>
              <a:rPr lang="en-US" altLang="zh-CN" sz="2400" dirty="0">
                <a:latin typeface="微软雅黑" panose="020B0503020204020204" pitchFamily="34" charset="-122"/>
                <a:ea typeface="微软雅黑" panose="020B0503020204020204" pitchFamily="34" charset="-122"/>
              </a:rPr>
              <a:t>ITER</a:t>
            </a:r>
            <a:r>
              <a:rPr lang="zh-CN" altLang="en-US" sz="2400" dirty="0">
                <a:latin typeface="微软雅黑" panose="020B0503020204020204" pitchFamily="34" charset="-122"/>
                <a:ea typeface="微软雅黑" panose="020B0503020204020204" pitchFamily="34" charset="-122"/>
              </a:rPr>
              <a:t>破裂防护工作的进展。</a:t>
            </a:r>
          </a:p>
        </p:txBody>
      </p:sp>
      <p:sp>
        <p:nvSpPr>
          <p:cNvPr id="23" name="矩形 22">
            <a:extLst>
              <a:ext uri="{FF2B5EF4-FFF2-40B4-BE49-F238E27FC236}">
                <a16:creationId xmlns:a16="http://schemas.microsoft.com/office/drawing/2014/main" id="{E0058BCA-A95D-8EA7-B293-CA82D926BDFD}"/>
              </a:ext>
            </a:extLst>
          </p:cNvPr>
          <p:cNvSpPr/>
          <p:nvPr/>
        </p:nvSpPr>
        <p:spPr>
          <a:xfrm>
            <a:off x="8453462" y="2731470"/>
            <a:ext cx="762375" cy="274663"/>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8731018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a:t>稳态运行中的不稳定性</a:t>
            </a:r>
          </a:p>
        </p:txBody>
      </p:sp>
      <p:sp>
        <p:nvSpPr>
          <p:cNvPr id="4" name="灯片编号占位符 3"/>
          <p:cNvSpPr>
            <a:spLocks noGrp="1"/>
          </p:cNvSpPr>
          <p:nvPr>
            <p:ph type="sldNum" sz="quarter" idx="12"/>
          </p:nvPr>
        </p:nvSpPr>
        <p:spPr/>
        <p:txBody>
          <a:bodyPr/>
          <a:lstStyle/>
          <a:p>
            <a:fld id="{74990BCE-3C91-4841-B78E-3867F76A6A50}" type="slidenum">
              <a:rPr lang="zh-CN" altLang="en-US" smtClean="0"/>
              <a:t>13</a:t>
            </a:fld>
            <a:endParaRPr lang="zh-CN" altLang="en-US"/>
          </a:p>
        </p:txBody>
      </p:sp>
      <p:grpSp>
        <p:nvGrpSpPr>
          <p:cNvPr id="10" name="组合 9"/>
          <p:cNvGrpSpPr/>
          <p:nvPr/>
        </p:nvGrpSpPr>
        <p:grpSpPr>
          <a:xfrm>
            <a:off x="5695036" y="2426804"/>
            <a:ext cx="6113654" cy="3581481"/>
            <a:chOff x="0" y="2917825"/>
            <a:chExt cx="6281530" cy="3679825"/>
          </a:xfrm>
        </p:grpSpPr>
        <p:pic>
          <p:nvPicPr>
            <p:cNvPr id="11" name="图片 8" descr="C:\Users\SWUNQ\AppData\Local\Microsoft\Windows\INetCache\Content.Word\2015_1.pn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r="24641"/>
            <a:stretch>
              <a:fillRect/>
            </a:stretch>
          </p:blipFill>
          <p:spPr bwMode="auto">
            <a:xfrm>
              <a:off x="0" y="2917825"/>
              <a:ext cx="4930775" cy="367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文本框 9"/>
            <p:cNvSpPr txBox="1">
              <a:spLocks noChangeArrowheads="1"/>
            </p:cNvSpPr>
            <p:nvPr/>
          </p:nvSpPr>
          <p:spPr bwMode="auto">
            <a:xfrm>
              <a:off x="4678363" y="3521075"/>
              <a:ext cx="160316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15000"/>
                </a:lnSpc>
                <a:spcBef>
                  <a:spcPct val="20000"/>
                </a:spcBef>
                <a:buClr>
                  <a:srgbClr val="3D3DB9"/>
                </a:buClr>
                <a:buFont typeface="Wingdings" panose="05000000000000000000" pitchFamily="2" charset="2"/>
                <a:buChar char="Q"/>
                <a:defRPr sz="3200">
                  <a:solidFill>
                    <a:srgbClr val="000000"/>
                  </a:solidFill>
                  <a:latin typeface="黑体" panose="02010609060101010101" pitchFamily="49" charset="-122"/>
                  <a:ea typeface="黑体" panose="02010609060101010101" pitchFamily="49" charset="-122"/>
                </a:defRPr>
              </a:lvl1pPr>
              <a:lvl2pPr marL="742950" indent="-285750">
                <a:lnSpc>
                  <a:spcPct val="115000"/>
                </a:lnSpc>
                <a:spcBef>
                  <a:spcPct val="20000"/>
                </a:spcBef>
                <a:buClr>
                  <a:srgbClr val="3D3DB9"/>
                </a:buClr>
                <a:buFont typeface="Wingdings" panose="05000000000000000000" pitchFamily="2" charset="2"/>
                <a:buChar char="¡"/>
                <a:defRPr sz="2800">
                  <a:solidFill>
                    <a:srgbClr val="000000"/>
                  </a:solidFill>
                  <a:latin typeface="黑体" panose="02010609060101010101" pitchFamily="49" charset="-122"/>
                  <a:ea typeface="黑体" panose="02010609060101010101" pitchFamily="49" charset="-122"/>
                </a:defRPr>
              </a:lvl2pPr>
              <a:lvl3pPr marL="1143000" indent="-228600">
                <a:lnSpc>
                  <a:spcPct val="115000"/>
                </a:lnSpc>
                <a:spcBef>
                  <a:spcPct val="20000"/>
                </a:spcBef>
                <a:buClr>
                  <a:srgbClr val="3D3DB9"/>
                </a:buClr>
                <a:buFont typeface="Wingdings" panose="05000000000000000000" pitchFamily="2" charset="2"/>
                <a:buChar char="•"/>
                <a:defRPr sz="2400">
                  <a:solidFill>
                    <a:schemeClr val="tx1"/>
                  </a:solidFill>
                  <a:latin typeface="黑体" panose="02010609060101010101" pitchFamily="49" charset="-122"/>
                  <a:ea typeface="黑体" panose="02010609060101010101" pitchFamily="49" charset="-122"/>
                </a:defRPr>
              </a:lvl3pPr>
              <a:lvl4pPr marL="1600200" indent="-228600">
                <a:lnSpc>
                  <a:spcPct val="115000"/>
                </a:lnSpc>
                <a:spcBef>
                  <a:spcPct val="20000"/>
                </a:spcBef>
                <a:buClr>
                  <a:srgbClr val="3D3DB9"/>
                </a:buClr>
                <a:buFont typeface="黑体" panose="02010609060101010101" pitchFamily="49" charset="-122"/>
                <a:buChar char="‐"/>
                <a:defRPr sz="2000">
                  <a:solidFill>
                    <a:schemeClr val="tx1"/>
                  </a:solidFill>
                  <a:latin typeface="黑体" panose="02010609060101010101" pitchFamily="49" charset="-122"/>
                  <a:ea typeface="黑体" panose="02010609060101010101" pitchFamily="49" charset="-122"/>
                </a:defRPr>
              </a:lvl4pPr>
              <a:lvl5pPr marL="2057400" indent="-228600">
                <a:lnSpc>
                  <a:spcPct val="115000"/>
                </a:lnSpc>
                <a:spcBef>
                  <a:spcPct val="20000"/>
                </a:spcBef>
                <a:buFont typeface="黑体" panose="02010609060101010101" pitchFamily="49" charset="-122"/>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lnSpc>
                  <a:spcPct val="115000"/>
                </a:lnSpc>
                <a:spcBef>
                  <a:spcPct val="20000"/>
                </a:spcBef>
                <a:spcAft>
                  <a:spcPct val="0"/>
                </a:spcAft>
                <a:buFont typeface="黑体" panose="02010609060101010101" pitchFamily="49" charset="-122"/>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lnSpc>
                  <a:spcPct val="115000"/>
                </a:lnSpc>
                <a:spcBef>
                  <a:spcPct val="20000"/>
                </a:spcBef>
                <a:spcAft>
                  <a:spcPct val="0"/>
                </a:spcAft>
                <a:buFont typeface="黑体" panose="02010609060101010101" pitchFamily="49" charset="-122"/>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lnSpc>
                  <a:spcPct val="115000"/>
                </a:lnSpc>
                <a:spcBef>
                  <a:spcPct val="20000"/>
                </a:spcBef>
                <a:spcAft>
                  <a:spcPct val="0"/>
                </a:spcAft>
                <a:buFont typeface="黑体" panose="02010609060101010101" pitchFamily="49" charset="-122"/>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lnSpc>
                  <a:spcPct val="115000"/>
                </a:lnSpc>
                <a:spcBef>
                  <a:spcPct val="20000"/>
                </a:spcBef>
                <a:spcAft>
                  <a:spcPct val="0"/>
                </a:spcAft>
                <a:buFont typeface="黑体" panose="02010609060101010101" pitchFamily="49" charset="-122"/>
                <a:buChar char="»"/>
                <a:defRPr sz="2000">
                  <a:solidFill>
                    <a:schemeClr val="tx1"/>
                  </a:solidFill>
                  <a:latin typeface="Times New Roman" panose="02020603050405020304" pitchFamily="18" charset="0"/>
                  <a:ea typeface="宋体" panose="02010600030101010101" pitchFamily="2" charset="-122"/>
                </a:defRPr>
              </a:lvl9pPr>
            </a:lstStyle>
            <a:p>
              <a:pPr>
                <a:lnSpc>
                  <a:spcPct val="100000"/>
                </a:lnSpc>
                <a:spcBef>
                  <a:spcPct val="0"/>
                </a:spcBef>
                <a:buClrTx/>
                <a:buFontTx/>
                <a:buNone/>
              </a:pPr>
              <a:r>
                <a:rPr lang="zh-CN" altLang="en-US" sz="2000" dirty="0">
                  <a:latin typeface="+mn-lt"/>
                  <a:ea typeface="宋体" panose="02010600030101010101" pitchFamily="2" charset="-122"/>
                </a:rPr>
                <a:t>低约束状态</a:t>
              </a:r>
              <a:endParaRPr lang="en-US" altLang="zh-CN" sz="2000" dirty="0">
                <a:latin typeface="+mn-lt"/>
                <a:ea typeface="宋体" panose="02010600030101010101" pitchFamily="2" charset="-122"/>
              </a:endParaRPr>
            </a:p>
          </p:txBody>
        </p:sp>
        <p:sp>
          <p:nvSpPr>
            <p:cNvPr id="13" name="文本框 9"/>
            <p:cNvSpPr txBox="1">
              <a:spLocks noChangeArrowheads="1"/>
            </p:cNvSpPr>
            <p:nvPr/>
          </p:nvSpPr>
          <p:spPr bwMode="auto">
            <a:xfrm>
              <a:off x="4678363" y="5067300"/>
              <a:ext cx="160316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15000"/>
                </a:lnSpc>
                <a:spcBef>
                  <a:spcPct val="20000"/>
                </a:spcBef>
                <a:buClr>
                  <a:srgbClr val="3D3DB9"/>
                </a:buClr>
                <a:buFont typeface="Wingdings" panose="05000000000000000000" pitchFamily="2" charset="2"/>
                <a:buChar char="Q"/>
                <a:defRPr sz="3200">
                  <a:solidFill>
                    <a:srgbClr val="000000"/>
                  </a:solidFill>
                  <a:latin typeface="黑体" panose="02010609060101010101" pitchFamily="49" charset="-122"/>
                  <a:ea typeface="黑体" panose="02010609060101010101" pitchFamily="49" charset="-122"/>
                </a:defRPr>
              </a:lvl1pPr>
              <a:lvl2pPr marL="742950" indent="-285750">
                <a:lnSpc>
                  <a:spcPct val="115000"/>
                </a:lnSpc>
                <a:spcBef>
                  <a:spcPct val="20000"/>
                </a:spcBef>
                <a:buClr>
                  <a:srgbClr val="3D3DB9"/>
                </a:buClr>
                <a:buFont typeface="Wingdings" panose="05000000000000000000" pitchFamily="2" charset="2"/>
                <a:buChar char="¡"/>
                <a:defRPr sz="2800">
                  <a:solidFill>
                    <a:srgbClr val="000000"/>
                  </a:solidFill>
                  <a:latin typeface="黑体" panose="02010609060101010101" pitchFamily="49" charset="-122"/>
                  <a:ea typeface="黑体" panose="02010609060101010101" pitchFamily="49" charset="-122"/>
                </a:defRPr>
              </a:lvl2pPr>
              <a:lvl3pPr marL="1143000" indent="-228600">
                <a:lnSpc>
                  <a:spcPct val="115000"/>
                </a:lnSpc>
                <a:spcBef>
                  <a:spcPct val="20000"/>
                </a:spcBef>
                <a:buClr>
                  <a:srgbClr val="3D3DB9"/>
                </a:buClr>
                <a:buFont typeface="Wingdings" panose="05000000000000000000" pitchFamily="2" charset="2"/>
                <a:buChar char="•"/>
                <a:defRPr sz="2400">
                  <a:solidFill>
                    <a:schemeClr val="tx1"/>
                  </a:solidFill>
                  <a:latin typeface="黑体" panose="02010609060101010101" pitchFamily="49" charset="-122"/>
                  <a:ea typeface="黑体" panose="02010609060101010101" pitchFamily="49" charset="-122"/>
                </a:defRPr>
              </a:lvl3pPr>
              <a:lvl4pPr marL="1600200" indent="-228600">
                <a:lnSpc>
                  <a:spcPct val="115000"/>
                </a:lnSpc>
                <a:spcBef>
                  <a:spcPct val="20000"/>
                </a:spcBef>
                <a:buClr>
                  <a:srgbClr val="3D3DB9"/>
                </a:buClr>
                <a:buFont typeface="黑体" panose="02010609060101010101" pitchFamily="49" charset="-122"/>
                <a:buChar char="‐"/>
                <a:defRPr sz="2000">
                  <a:solidFill>
                    <a:schemeClr val="tx1"/>
                  </a:solidFill>
                  <a:latin typeface="黑体" panose="02010609060101010101" pitchFamily="49" charset="-122"/>
                  <a:ea typeface="黑体" panose="02010609060101010101" pitchFamily="49" charset="-122"/>
                </a:defRPr>
              </a:lvl4pPr>
              <a:lvl5pPr marL="2057400" indent="-228600">
                <a:lnSpc>
                  <a:spcPct val="115000"/>
                </a:lnSpc>
                <a:spcBef>
                  <a:spcPct val="20000"/>
                </a:spcBef>
                <a:buFont typeface="黑体" panose="02010609060101010101" pitchFamily="49" charset="-122"/>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lnSpc>
                  <a:spcPct val="115000"/>
                </a:lnSpc>
                <a:spcBef>
                  <a:spcPct val="20000"/>
                </a:spcBef>
                <a:spcAft>
                  <a:spcPct val="0"/>
                </a:spcAft>
                <a:buFont typeface="黑体" panose="02010609060101010101" pitchFamily="49" charset="-122"/>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lnSpc>
                  <a:spcPct val="115000"/>
                </a:lnSpc>
                <a:spcBef>
                  <a:spcPct val="20000"/>
                </a:spcBef>
                <a:spcAft>
                  <a:spcPct val="0"/>
                </a:spcAft>
                <a:buFont typeface="黑体" panose="02010609060101010101" pitchFamily="49" charset="-122"/>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lnSpc>
                  <a:spcPct val="115000"/>
                </a:lnSpc>
                <a:spcBef>
                  <a:spcPct val="20000"/>
                </a:spcBef>
                <a:spcAft>
                  <a:spcPct val="0"/>
                </a:spcAft>
                <a:buFont typeface="黑体" panose="02010609060101010101" pitchFamily="49" charset="-122"/>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lnSpc>
                  <a:spcPct val="115000"/>
                </a:lnSpc>
                <a:spcBef>
                  <a:spcPct val="20000"/>
                </a:spcBef>
                <a:spcAft>
                  <a:spcPct val="0"/>
                </a:spcAft>
                <a:buFont typeface="黑体" panose="02010609060101010101" pitchFamily="49" charset="-122"/>
                <a:buChar char="»"/>
                <a:defRPr sz="2000">
                  <a:solidFill>
                    <a:schemeClr val="tx1"/>
                  </a:solidFill>
                  <a:latin typeface="Times New Roman" panose="02020603050405020304" pitchFamily="18" charset="0"/>
                  <a:ea typeface="宋体" panose="02010600030101010101" pitchFamily="2" charset="-122"/>
                </a:defRPr>
              </a:lvl9pPr>
            </a:lstStyle>
            <a:p>
              <a:pPr>
                <a:lnSpc>
                  <a:spcPct val="100000"/>
                </a:lnSpc>
                <a:spcBef>
                  <a:spcPct val="0"/>
                </a:spcBef>
                <a:buClrTx/>
                <a:buFontTx/>
                <a:buNone/>
              </a:pPr>
              <a:r>
                <a:rPr lang="zh-CN" altLang="en-US" sz="2000" dirty="0">
                  <a:latin typeface="+mn-lt"/>
                  <a:ea typeface="宋体" panose="02010600030101010101" pitchFamily="2" charset="-122"/>
                </a:rPr>
                <a:t>高约束状态</a:t>
              </a:r>
              <a:endParaRPr lang="en-US" altLang="zh-CN" sz="2000" dirty="0">
                <a:latin typeface="+mn-lt"/>
                <a:ea typeface="宋体" panose="02010600030101010101" pitchFamily="2" charset="-122"/>
              </a:endParaRPr>
            </a:p>
          </p:txBody>
        </p:sp>
        <p:sp>
          <p:nvSpPr>
            <p:cNvPr id="14" name="箭头: 下 2">
              <a:extLst>
                <a:ext uri="{FF2B5EF4-FFF2-40B4-BE49-F238E27FC236}">
                  <a16:creationId xmlns:a16="http://schemas.microsoft.com/office/drawing/2014/main" id="{4C14A905-A1E8-4D41-A9CF-F933848A3C9C}"/>
                </a:ext>
              </a:extLst>
            </p:cNvPr>
            <p:cNvSpPr/>
            <p:nvPr/>
          </p:nvSpPr>
          <p:spPr>
            <a:xfrm>
              <a:off x="5087938" y="4182973"/>
              <a:ext cx="287337" cy="652641"/>
            </a:xfrm>
            <a:prstGeom prst="downArrow">
              <a:avLst/>
            </a:prstGeom>
            <a:solidFill>
              <a:srgbClr val="0000FF"/>
            </a:solidFill>
          </p:spPr>
          <p:txBody>
            <a:bodyPr anchor="ctr">
              <a:spAutoFit/>
            </a:bodyPr>
            <a:lstStyle/>
            <a:p>
              <a:pPr indent="-457200" algn="ctr">
                <a:spcBef>
                  <a:spcPts val="600"/>
                </a:spcBef>
                <a:spcAft>
                  <a:spcPts val="600"/>
                </a:spcAft>
                <a:buClr>
                  <a:srgbClr val="0033CC"/>
                </a:buClr>
                <a:buSzPct val="90000"/>
                <a:defRPr/>
              </a:pPr>
              <a:endParaRPr lang="zh-CN" altLang="en-US" sz="3200" b="1" noProof="1">
                <a:solidFill>
                  <a:schemeClr val="bg1"/>
                </a:solidFill>
                <a:cs typeface="Times New Roman" pitchFamily="18" charset="0"/>
                <a:sym typeface="微软雅黑" pitchFamily="34" charset="-122"/>
              </a:endParaRPr>
            </a:p>
          </p:txBody>
        </p:sp>
      </p:grpSp>
      <p:sp>
        <p:nvSpPr>
          <p:cNvPr id="15" name="矩形 14"/>
          <p:cNvSpPr/>
          <p:nvPr/>
        </p:nvSpPr>
        <p:spPr>
          <a:xfrm>
            <a:off x="348157" y="1179273"/>
            <a:ext cx="6851633" cy="1569660"/>
          </a:xfrm>
          <a:prstGeom prst="rect">
            <a:avLst/>
          </a:prstGeom>
        </p:spPr>
        <p:txBody>
          <a:bodyPr wrap="square">
            <a:spAutoFit/>
          </a:bodyPr>
          <a:lstStyle/>
          <a:p>
            <a:pPr marL="342900" indent="-342900">
              <a:buFont typeface="Arial" panose="020B0604020202020204" pitchFamily="34" charset="0"/>
              <a:buChar char="•"/>
            </a:pPr>
            <a:r>
              <a:rPr lang="zh-CN" altLang="en-US" sz="2400" dirty="0"/>
              <a:t>开展环形磁约束等离子体湍流非线性流体模拟</a:t>
            </a:r>
          </a:p>
          <a:p>
            <a:pPr marL="342900" indent="-342900">
              <a:buFont typeface="Arial" panose="020B0604020202020204" pitchFamily="34" charset="0"/>
              <a:buChar char="•"/>
            </a:pPr>
            <a:r>
              <a:rPr lang="zh-CN" altLang="en-US" sz="2400" dirty="0"/>
              <a:t>研究低</a:t>
            </a:r>
            <a:r>
              <a:rPr lang="en-US" altLang="zh-CN" sz="2400" dirty="0"/>
              <a:t>-</a:t>
            </a:r>
            <a:r>
              <a:rPr lang="zh-CN" altLang="en-US" sz="2400" dirty="0"/>
              <a:t>高约束模式转换的物理机制</a:t>
            </a:r>
            <a:endParaRPr lang="en-US" altLang="zh-CN" sz="2400" dirty="0"/>
          </a:p>
          <a:p>
            <a:pPr marL="342900" indent="-342900">
              <a:buFont typeface="Arial" panose="020B0604020202020204" pitchFamily="34" charset="0"/>
              <a:buChar char="•"/>
            </a:pPr>
            <a:r>
              <a:rPr lang="zh-CN" altLang="en-US" sz="2400" dirty="0"/>
              <a:t>理解磁约束装置边界处的关键物理过程有助于实现可控聚变装置的边界能流控制</a:t>
            </a:r>
            <a:endParaRPr lang="en-US" altLang="zh-CN" sz="2400" dirty="0"/>
          </a:p>
        </p:txBody>
      </p:sp>
      <p:pic>
        <p:nvPicPr>
          <p:cNvPr id="5122" name="Picture 2" descr="Pedestal - FusionWik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1334" y="2856884"/>
            <a:ext cx="3144456" cy="316542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Electron-scale turbulence plays an important role in transport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94535" y="1022265"/>
            <a:ext cx="2770806" cy="138540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11200" y="6231467"/>
            <a:ext cx="6129867" cy="369332"/>
          </a:xfrm>
          <a:prstGeom prst="rect">
            <a:avLst/>
          </a:prstGeom>
          <a:noFill/>
        </p:spPr>
        <p:txBody>
          <a:bodyPr wrap="square" rtlCol="0">
            <a:spAutoFit/>
          </a:bodyPr>
          <a:lstStyle/>
          <a:p>
            <a:r>
              <a:rPr lang="en-US" altLang="zh-CN" dirty="0" err="1"/>
              <a:t>Xueyun</a:t>
            </a:r>
            <a:r>
              <a:rPr lang="en-US" altLang="zh-CN" dirty="0"/>
              <a:t> Wang et al </a:t>
            </a:r>
            <a:r>
              <a:rPr lang="en-US" altLang="zh-CN" b="1" dirty="0"/>
              <a:t>Plasma Science and Technology </a:t>
            </a:r>
            <a:r>
              <a:rPr lang="en-US" altLang="zh-CN" dirty="0"/>
              <a:t>(2021) </a:t>
            </a:r>
            <a:endParaRPr lang="en-US" dirty="0"/>
          </a:p>
        </p:txBody>
      </p:sp>
    </p:spTree>
    <p:extLst>
      <p:ext uri="{BB962C8B-B14F-4D97-AF65-F5344CB8AC3E}">
        <p14:creationId xmlns:p14="http://schemas.microsoft.com/office/powerpoint/2010/main" val="4429517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a:t>偶极场位形中的约束与输运</a:t>
            </a:r>
          </a:p>
        </p:txBody>
      </p:sp>
      <p:sp>
        <p:nvSpPr>
          <p:cNvPr id="4" name="灯片编号占位符 3"/>
          <p:cNvSpPr>
            <a:spLocks noGrp="1"/>
          </p:cNvSpPr>
          <p:nvPr>
            <p:ph type="sldNum" sz="quarter" idx="12"/>
          </p:nvPr>
        </p:nvSpPr>
        <p:spPr/>
        <p:txBody>
          <a:bodyPr/>
          <a:lstStyle/>
          <a:p>
            <a:fld id="{74990BCE-3C91-4841-B78E-3867F76A6A50}" type="slidenum">
              <a:rPr lang="zh-CN" altLang="en-US" smtClean="0"/>
              <a:t>14</a:t>
            </a:fld>
            <a:endParaRPr lang="zh-CN" altLang="en-US"/>
          </a:p>
        </p:txBody>
      </p:sp>
      <p:pic>
        <p:nvPicPr>
          <p:cNvPr id="12" name="图片 11"/>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08552" y="1175748"/>
            <a:ext cx="5715554" cy="4369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文本框 10"/>
          <p:cNvSpPr txBox="1">
            <a:spLocks noChangeArrowheads="1"/>
          </p:cNvSpPr>
          <p:nvPr/>
        </p:nvSpPr>
        <p:spPr bwMode="auto">
          <a:xfrm>
            <a:off x="5461609" y="5361046"/>
            <a:ext cx="140943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15000"/>
              </a:lnSpc>
              <a:spcBef>
                <a:spcPct val="20000"/>
              </a:spcBef>
              <a:buClr>
                <a:srgbClr val="3D3DB9"/>
              </a:buClr>
              <a:buFont typeface="Wingdings" panose="05000000000000000000" pitchFamily="2" charset="2"/>
              <a:buChar char="Q"/>
              <a:defRPr sz="3200">
                <a:solidFill>
                  <a:srgbClr val="000000"/>
                </a:solidFill>
                <a:latin typeface="黑体" panose="02010609060101010101" pitchFamily="49" charset="-122"/>
                <a:ea typeface="黑体" panose="02010609060101010101" pitchFamily="49" charset="-122"/>
              </a:defRPr>
            </a:lvl1pPr>
            <a:lvl2pPr marL="742950" indent="-285750">
              <a:lnSpc>
                <a:spcPct val="115000"/>
              </a:lnSpc>
              <a:spcBef>
                <a:spcPct val="20000"/>
              </a:spcBef>
              <a:buClr>
                <a:srgbClr val="3D3DB9"/>
              </a:buClr>
              <a:buFont typeface="Wingdings" panose="05000000000000000000" pitchFamily="2" charset="2"/>
              <a:buChar char="¡"/>
              <a:defRPr sz="2800">
                <a:solidFill>
                  <a:srgbClr val="000000"/>
                </a:solidFill>
                <a:latin typeface="黑体" panose="02010609060101010101" pitchFamily="49" charset="-122"/>
                <a:ea typeface="黑体" panose="02010609060101010101" pitchFamily="49" charset="-122"/>
              </a:defRPr>
            </a:lvl2pPr>
            <a:lvl3pPr marL="1143000" indent="-228600">
              <a:lnSpc>
                <a:spcPct val="115000"/>
              </a:lnSpc>
              <a:spcBef>
                <a:spcPct val="20000"/>
              </a:spcBef>
              <a:buClr>
                <a:srgbClr val="3D3DB9"/>
              </a:buClr>
              <a:buFont typeface="Wingdings" panose="05000000000000000000" pitchFamily="2" charset="2"/>
              <a:buChar char="•"/>
              <a:defRPr sz="2400">
                <a:solidFill>
                  <a:schemeClr val="tx1"/>
                </a:solidFill>
                <a:latin typeface="黑体" panose="02010609060101010101" pitchFamily="49" charset="-122"/>
                <a:ea typeface="黑体" panose="02010609060101010101" pitchFamily="49" charset="-122"/>
              </a:defRPr>
            </a:lvl3pPr>
            <a:lvl4pPr marL="1600200" indent="-228600">
              <a:lnSpc>
                <a:spcPct val="115000"/>
              </a:lnSpc>
              <a:spcBef>
                <a:spcPct val="20000"/>
              </a:spcBef>
              <a:buClr>
                <a:srgbClr val="3D3DB9"/>
              </a:buClr>
              <a:buFont typeface="黑体" panose="02010609060101010101" pitchFamily="49" charset="-122"/>
              <a:buChar char="‐"/>
              <a:defRPr sz="2000">
                <a:solidFill>
                  <a:schemeClr val="tx1"/>
                </a:solidFill>
                <a:latin typeface="黑体" panose="02010609060101010101" pitchFamily="49" charset="-122"/>
                <a:ea typeface="黑体" panose="02010609060101010101" pitchFamily="49" charset="-122"/>
              </a:defRPr>
            </a:lvl4pPr>
            <a:lvl5pPr marL="2057400" indent="-228600">
              <a:lnSpc>
                <a:spcPct val="115000"/>
              </a:lnSpc>
              <a:spcBef>
                <a:spcPct val="20000"/>
              </a:spcBef>
              <a:buFont typeface="黑体" panose="02010609060101010101" pitchFamily="49" charset="-122"/>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lnSpc>
                <a:spcPct val="115000"/>
              </a:lnSpc>
              <a:spcBef>
                <a:spcPct val="20000"/>
              </a:spcBef>
              <a:spcAft>
                <a:spcPct val="0"/>
              </a:spcAft>
              <a:buFont typeface="黑体" panose="02010609060101010101" pitchFamily="49" charset="-122"/>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lnSpc>
                <a:spcPct val="115000"/>
              </a:lnSpc>
              <a:spcBef>
                <a:spcPct val="20000"/>
              </a:spcBef>
              <a:spcAft>
                <a:spcPct val="0"/>
              </a:spcAft>
              <a:buFont typeface="黑体" panose="02010609060101010101" pitchFamily="49" charset="-122"/>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lnSpc>
                <a:spcPct val="115000"/>
              </a:lnSpc>
              <a:spcBef>
                <a:spcPct val="20000"/>
              </a:spcBef>
              <a:spcAft>
                <a:spcPct val="0"/>
              </a:spcAft>
              <a:buFont typeface="黑体" panose="02010609060101010101" pitchFamily="49" charset="-122"/>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lnSpc>
                <a:spcPct val="115000"/>
              </a:lnSpc>
              <a:spcBef>
                <a:spcPct val="20000"/>
              </a:spcBef>
              <a:spcAft>
                <a:spcPct val="0"/>
              </a:spcAft>
              <a:buFont typeface="黑体" panose="02010609060101010101" pitchFamily="49" charset="-122"/>
              <a:buChar char="»"/>
              <a:defRPr sz="2000">
                <a:solidFill>
                  <a:schemeClr val="tx1"/>
                </a:solidFill>
                <a:latin typeface="Times New Roman" panose="02020603050405020304" pitchFamily="18" charset="0"/>
                <a:ea typeface="宋体" panose="02010600030101010101" pitchFamily="2" charset="-122"/>
              </a:defRPr>
            </a:lvl9pPr>
          </a:lstStyle>
          <a:p>
            <a:pPr>
              <a:lnSpc>
                <a:spcPct val="100000"/>
              </a:lnSpc>
              <a:spcBef>
                <a:spcPct val="0"/>
              </a:spcBef>
              <a:buClrTx/>
              <a:buFontTx/>
              <a:buNone/>
            </a:pPr>
            <a:r>
              <a:rPr lang="zh-CN" altLang="en-US" sz="1800" b="1" dirty="0">
                <a:latin typeface="等线" panose="02010600030101010101" pitchFamily="2" charset="-122"/>
                <a:ea typeface="等线" panose="02010600030101010101" pitchFamily="2" charset="-122"/>
              </a:rPr>
              <a:t>非线性模拟</a:t>
            </a:r>
            <a:endParaRPr lang="en-US" altLang="zh-CN" sz="1800" b="1" dirty="0">
              <a:latin typeface="等线" panose="02010600030101010101" pitchFamily="2" charset="-122"/>
              <a:ea typeface="等线" panose="02010600030101010101" pitchFamily="2" charset="-122"/>
            </a:endParaRPr>
          </a:p>
        </p:txBody>
      </p:sp>
      <p:pic>
        <p:nvPicPr>
          <p:cNvPr id="14" name="图片 13"/>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8771" t="14015" r="35486" b="13206"/>
          <a:stretch/>
        </p:blipFill>
        <p:spPr>
          <a:xfrm>
            <a:off x="868276" y="3360730"/>
            <a:ext cx="2679870" cy="2318154"/>
          </a:xfrm>
          <a:prstGeom prst="rect">
            <a:avLst/>
          </a:prstGeom>
          <a:noFill/>
          <a:ln>
            <a:noFill/>
          </a:ln>
          <a:effectLst/>
        </p:spPr>
      </p:pic>
      <p:pic>
        <p:nvPicPr>
          <p:cNvPr id="15" name="图片 14"/>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r="45899"/>
          <a:stretch/>
        </p:blipFill>
        <p:spPr>
          <a:xfrm>
            <a:off x="653073" y="1176385"/>
            <a:ext cx="2895073" cy="1965235"/>
          </a:xfrm>
          <a:prstGeom prst="rect">
            <a:avLst/>
          </a:prstGeom>
          <a:noFill/>
          <a:ln>
            <a:noFill/>
          </a:ln>
        </p:spPr>
      </p:pic>
      <p:sp>
        <p:nvSpPr>
          <p:cNvPr id="16" name="矩形 15"/>
          <p:cNvSpPr/>
          <p:nvPr/>
        </p:nvSpPr>
        <p:spPr>
          <a:xfrm>
            <a:off x="8610600" y="1394741"/>
            <a:ext cx="3427520" cy="4487382"/>
          </a:xfrm>
          <a:prstGeom prst="rect">
            <a:avLst/>
          </a:prstGeom>
        </p:spPr>
        <p:txBody>
          <a:bodyPr wrap="square">
            <a:spAutoFit/>
          </a:bodyPr>
          <a:lstStyle/>
          <a:p>
            <a:pPr marL="171450" indent="-171450">
              <a:lnSpc>
                <a:spcPct val="115000"/>
              </a:lnSpc>
              <a:spcBef>
                <a:spcPct val="20000"/>
              </a:spcBef>
              <a:buClr>
                <a:srgbClr val="3D3DB9"/>
              </a:buClr>
              <a:buFont typeface="Wingdings" panose="05000000000000000000" pitchFamily="2" charset="2"/>
              <a:buChar char="l"/>
            </a:pPr>
            <a:r>
              <a:rPr lang="zh-CN" altLang="en-US" sz="2400" dirty="0">
                <a:solidFill>
                  <a:srgbClr val="000000"/>
                </a:solidFill>
                <a:latin typeface="黑体" panose="02010609060101010101" pitchFamily="49" charset="-122"/>
                <a:ea typeface="黑体" panose="02010609060101010101" pitchFamily="49" charset="-122"/>
              </a:rPr>
              <a:t>自主开发代码，模拟研究偶极场约束下的等离子体约束性能</a:t>
            </a:r>
            <a:endParaRPr lang="en-US" altLang="zh-CN" sz="2400" dirty="0">
              <a:solidFill>
                <a:srgbClr val="000000"/>
              </a:solidFill>
              <a:latin typeface="黑体" panose="02010609060101010101" pitchFamily="49" charset="-122"/>
              <a:ea typeface="黑体" panose="02010609060101010101" pitchFamily="49" charset="-122"/>
            </a:endParaRPr>
          </a:p>
          <a:p>
            <a:pPr marL="171450" indent="-171450">
              <a:lnSpc>
                <a:spcPct val="115000"/>
              </a:lnSpc>
              <a:spcBef>
                <a:spcPct val="20000"/>
              </a:spcBef>
              <a:buClr>
                <a:srgbClr val="3D3DB9"/>
              </a:buClr>
              <a:buFont typeface="Wingdings" panose="05000000000000000000" pitchFamily="2" charset="2"/>
              <a:buChar char="l"/>
            </a:pPr>
            <a:r>
              <a:rPr lang="zh-CN" altLang="en-US" sz="2400" dirty="0">
                <a:latin typeface="黑体" panose="02010609060101010101" pitchFamily="49" charset="-122"/>
                <a:ea typeface="黑体" panose="02010609060101010101" pitchFamily="49" charset="-122"/>
              </a:rPr>
              <a:t>利</a:t>
            </a:r>
            <a:r>
              <a:rPr lang="zh-CN" altLang="zh-CN" sz="2400" dirty="0">
                <a:latin typeface="黑体" panose="02010609060101010101" pitchFamily="49" charset="-122"/>
                <a:ea typeface="黑体" panose="02010609060101010101" pitchFamily="49" charset="-122"/>
              </a:rPr>
              <a:t>用流体模拟研究偶极场下的实验室等离子体中的不稳定性，研究粒子向内输运的成因</a:t>
            </a:r>
            <a:endParaRPr lang="zh-CN" altLang="en-US" sz="2400" dirty="0">
              <a:solidFill>
                <a:srgbClr val="000000"/>
              </a:solidFill>
              <a:latin typeface="黑体" panose="02010609060101010101" pitchFamily="49" charset="-122"/>
              <a:ea typeface="黑体" panose="02010609060101010101" pitchFamily="49" charset="-122"/>
            </a:endParaRPr>
          </a:p>
          <a:p>
            <a:pPr marL="171450" indent="-171450">
              <a:lnSpc>
                <a:spcPct val="115000"/>
              </a:lnSpc>
              <a:spcBef>
                <a:spcPct val="20000"/>
              </a:spcBef>
              <a:buClr>
                <a:srgbClr val="3D3DB9"/>
              </a:buClr>
              <a:buFont typeface="Wingdings" panose="05000000000000000000" pitchFamily="2" charset="2"/>
              <a:buChar char="l"/>
            </a:pPr>
            <a:r>
              <a:rPr lang="zh-CN" altLang="en-US" sz="2400" dirty="0">
                <a:solidFill>
                  <a:srgbClr val="000000"/>
                </a:solidFill>
                <a:latin typeface="黑体" panose="02010609060101010101" pitchFamily="49" charset="-122"/>
                <a:ea typeface="黑体" panose="02010609060101010101" pitchFamily="49" charset="-122"/>
              </a:rPr>
              <a:t>研究结果可以应用到地球辐射带物理以及偶极场聚变研究</a:t>
            </a:r>
          </a:p>
        </p:txBody>
      </p:sp>
      <p:sp>
        <p:nvSpPr>
          <p:cNvPr id="9" name="TextBox 8"/>
          <p:cNvSpPr txBox="1"/>
          <p:nvPr/>
        </p:nvSpPr>
        <p:spPr>
          <a:xfrm>
            <a:off x="711200" y="6231467"/>
            <a:ext cx="6129867" cy="369332"/>
          </a:xfrm>
          <a:prstGeom prst="rect">
            <a:avLst/>
          </a:prstGeom>
          <a:noFill/>
        </p:spPr>
        <p:txBody>
          <a:bodyPr wrap="square" rtlCol="0">
            <a:spAutoFit/>
          </a:bodyPr>
          <a:lstStyle/>
          <a:p>
            <a:r>
              <a:rPr lang="en-US" altLang="zh-CN" dirty="0" err="1"/>
              <a:t>Weike</a:t>
            </a:r>
            <a:r>
              <a:rPr lang="en-US" altLang="zh-CN" dirty="0"/>
              <a:t> </a:t>
            </a:r>
            <a:r>
              <a:rPr lang="en-US" altLang="zh-CN" dirty="0" err="1"/>
              <a:t>Ou</a:t>
            </a:r>
            <a:r>
              <a:rPr lang="en-US" altLang="zh-CN" dirty="0"/>
              <a:t> et al </a:t>
            </a:r>
            <a:r>
              <a:rPr lang="en-US" altLang="zh-CN" b="1" dirty="0"/>
              <a:t>Physical Review E </a:t>
            </a:r>
            <a:r>
              <a:rPr lang="en-US" altLang="zh-CN" dirty="0"/>
              <a:t>(2020) </a:t>
            </a:r>
            <a:endParaRPr lang="en-US" dirty="0"/>
          </a:p>
        </p:txBody>
      </p:sp>
    </p:spTree>
    <p:extLst>
      <p:ext uri="{BB962C8B-B14F-4D97-AF65-F5344CB8AC3E}">
        <p14:creationId xmlns:p14="http://schemas.microsoft.com/office/powerpoint/2010/main" val="3326706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F8EDA07-5DA9-2AEA-BDC4-88D5F825800B}"/>
              </a:ext>
            </a:extLst>
          </p:cNvPr>
          <p:cNvSpPr>
            <a:spLocks noGrp="1"/>
          </p:cNvSpPr>
          <p:nvPr>
            <p:ph type="title"/>
          </p:nvPr>
        </p:nvSpPr>
        <p:spPr/>
        <p:txBody>
          <a:bodyPr>
            <a:normAutofit fontScale="90000"/>
          </a:bodyPr>
          <a:lstStyle/>
          <a:p>
            <a:r>
              <a:rPr lang="zh-CN" altLang="en-US" dirty="0"/>
              <a:t>国内外合作</a:t>
            </a:r>
          </a:p>
        </p:txBody>
      </p:sp>
      <p:sp>
        <p:nvSpPr>
          <p:cNvPr id="4" name="灯片编号占位符 3">
            <a:extLst>
              <a:ext uri="{FF2B5EF4-FFF2-40B4-BE49-F238E27FC236}">
                <a16:creationId xmlns:a16="http://schemas.microsoft.com/office/drawing/2014/main" id="{CF7C304F-12D5-2FD5-CA15-3CE5E30E20FD}"/>
              </a:ext>
            </a:extLst>
          </p:cNvPr>
          <p:cNvSpPr>
            <a:spLocks noGrp="1"/>
          </p:cNvSpPr>
          <p:nvPr>
            <p:ph type="sldNum" sz="quarter" idx="12"/>
          </p:nvPr>
        </p:nvSpPr>
        <p:spPr/>
        <p:txBody>
          <a:bodyPr/>
          <a:lstStyle/>
          <a:p>
            <a:fld id="{74990BCE-3C91-4841-B78E-3867F76A6A50}" type="slidenum">
              <a:rPr lang="zh-CN" altLang="en-US" smtClean="0"/>
              <a:t>15</a:t>
            </a:fld>
            <a:endParaRPr lang="zh-CN" altLang="en-US"/>
          </a:p>
        </p:txBody>
      </p:sp>
      <p:pic>
        <p:nvPicPr>
          <p:cNvPr id="12" name="图片 11">
            <a:extLst>
              <a:ext uri="{FF2B5EF4-FFF2-40B4-BE49-F238E27FC236}">
                <a16:creationId xmlns:a16="http://schemas.microsoft.com/office/drawing/2014/main" id="{178F5337-5824-3BEF-272F-6ADC30A44094}"/>
              </a:ext>
            </a:extLst>
          </p:cNvPr>
          <p:cNvPicPr>
            <a:picLocks noChangeAspect="1"/>
          </p:cNvPicPr>
          <p:nvPr/>
        </p:nvPicPr>
        <p:blipFill>
          <a:blip r:embed="rId2"/>
          <a:stretch>
            <a:fillRect/>
          </a:stretch>
        </p:blipFill>
        <p:spPr>
          <a:xfrm>
            <a:off x="8088334" y="3459400"/>
            <a:ext cx="3787731" cy="2554517"/>
          </a:xfrm>
          <a:prstGeom prst="rect">
            <a:avLst/>
          </a:prstGeom>
        </p:spPr>
      </p:pic>
      <p:pic>
        <p:nvPicPr>
          <p:cNvPr id="13" name="图片 12">
            <a:extLst>
              <a:ext uri="{FF2B5EF4-FFF2-40B4-BE49-F238E27FC236}">
                <a16:creationId xmlns:a16="http://schemas.microsoft.com/office/drawing/2014/main" id="{524DD5BD-2701-F31B-74DB-04217724E3D8}"/>
              </a:ext>
            </a:extLst>
          </p:cNvPr>
          <p:cNvPicPr>
            <a:picLocks noChangeAspect="1"/>
          </p:cNvPicPr>
          <p:nvPr/>
        </p:nvPicPr>
        <p:blipFill>
          <a:blip r:embed="rId3"/>
          <a:stretch>
            <a:fillRect/>
          </a:stretch>
        </p:blipFill>
        <p:spPr>
          <a:xfrm>
            <a:off x="530047" y="3386310"/>
            <a:ext cx="4755680" cy="1043771"/>
          </a:xfrm>
          <a:prstGeom prst="rect">
            <a:avLst/>
          </a:prstGeom>
        </p:spPr>
      </p:pic>
      <p:pic>
        <p:nvPicPr>
          <p:cNvPr id="14" name="图片 13">
            <a:extLst>
              <a:ext uri="{FF2B5EF4-FFF2-40B4-BE49-F238E27FC236}">
                <a16:creationId xmlns:a16="http://schemas.microsoft.com/office/drawing/2014/main" id="{235D621D-DC47-632C-3974-142A0A2458FA}"/>
              </a:ext>
            </a:extLst>
          </p:cNvPr>
          <p:cNvPicPr>
            <a:picLocks noChangeAspect="1"/>
          </p:cNvPicPr>
          <p:nvPr/>
        </p:nvPicPr>
        <p:blipFill>
          <a:blip r:embed="rId4"/>
          <a:stretch>
            <a:fillRect/>
          </a:stretch>
        </p:blipFill>
        <p:spPr>
          <a:xfrm>
            <a:off x="451535" y="4561693"/>
            <a:ext cx="4740826" cy="1598610"/>
          </a:xfrm>
          <a:prstGeom prst="rect">
            <a:avLst/>
          </a:prstGeom>
        </p:spPr>
      </p:pic>
      <p:pic>
        <p:nvPicPr>
          <p:cNvPr id="1026" name="Picture 2" descr="EAST Tokamak achieves stationary H-mode plasmas">
            <a:extLst>
              <a:ext uri="{FF2B5EF4-FFF2-40B4-BE49-F238E27FC236}">
                <a16:creationId xmlns:a16="http://schemas.microsoft.com/office/drawing/2014/main" id="{51BD1351-747B-350D-C22F-E8D95445B96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05632" y="1059100"/>
            <a:ext cx="3493834" cy="2336987"/>
          </a:xfrm>
          <a:prstGeom prst="rect">
            <a:avLst/>
          </a:prstGeom>
          <a:noFill/>
          <a:extLst>
            <a:ext uri="{909E8E84-426E-40DD-AFC4-6F175D3DCCD1}">
              <a14:hiddenFill xmlns:a14="http://schemas.microsoft.com/office/drawing/2010/main">
                <a:solidFill>
                  <a:srgbClr val="FFFFFF"/>
                </a:solidFill>
              </a14:hiddenFill>
            </a:ext>
          </a:extLst>
        </p:spPr>
      </p:pic>
      <p:pic>
        <p:nvPicPr>
          <p:cNvPr id="18" name="图片 17">
            <a:extLst>
              <a:ext uri="{FF2B5EF4-FFF2-40B4-BE49-F238E27FC236}">
                <a16:creationId xmlns:a16="http://schemas.microsoft.com/office/drawing/2014/main" id="{D8C58EFB-3392-E9FD-8F76-54AE19DF3EC4}"/>
              </a:ext>
            </a:extLst>
          </p:cNvPr>
          <p:cNvPicPr>
            <a:picLocks noChangeAspect="1"/>
          </p:cNvPicPr>
          <p:nvPr/>
        </p:nvPicPr>
        <p:blipFill>
          <a:blip r:embed="rId6"/>
          <a:stretch>
            <a:fillRect/>
          </a:stretch>
        </p:blipFill>
        <p:spPr>
          <a:xfrm>
            <a:off x="5513292" y="1083669"/>
            <a:ext cx="1104762" cy="638095"/>
          </a:xfrm>
          <a:prstGeom prst="rect">
            <a:avLst/>
          </a:prstGeom>
        </p:spPr>
      </p:pic>
      <p:pic>
        <p:nvPicPr>
          <p:cNvPr id="19" name="图片 18">
            <a:extLst>
              <a:ext uri="{FF2B5EF4-FFF2-40B4-BE49-F238E27FC236}">
                <a16:creationId xmlns:a16="http://schemas.microsoft.com/office/drawing/2014/main" id="{31EAD576-D687-9738-F813-2D088C493682}"/>
              </a:ext>
            </a:extLst>
          </p:cNvPr>
          <p:cNvPicPr>
            <a:picLocks noChangeAspect="1"/>
          </p:cNvPicPr>
          <p:nvPr/>
        </p:nvPicPr>
        <p:blipFill>
          <a:blip r:embed="rId7"/>
          <a:stretch>
            <a:fillRect/>
          </a:stretch>
        </p:blipFill>
        <p:spPr>
          <a:xfrm>
            <a:off x="6472205" y="1179014"/>
            <a:ext cx="1085714" cy="438095"/>
          </a:xfrm>
          <a:prstGeom prst="rect">
            <a:avLst/>
          </a:prstGeom>
        </p:spPr>
      </p:pic>
      <p:pic>
        <p:nvPicPr>
          <p:cNvPr id="1028" name="Picture 4" descr="China commissions HL-2M tokamak - Nuclear Engineering International">
            <a:extLst>
              <a:ext uri="{FF2B5EF4-FFF2-40B4-BE49-F238E27FC236}">
                <a16:creationId xmlns:a16="http://schemas.microsoft.com/office/drawing/2014/main" id="{4476F016-6F80-3B8B-94CD-5771F7C3D48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04891" y="1043888"/>
            <a:ext cx="3258572" cy="233531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https://www.swip.ac.cn/imgs/1/tp1/logo.png?v2">
            <a:extLst>
              <a:ext uri="{FF2B5EF4-FFF2-40B4-BE49-F238E27FC236}">
                <a16:creationId xmlns:a16="http://schemas.microsoft.com/office/drawing/2014/main" id="{5AE745F6-B9F2-FCA7-CF67-DE6462F4C33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50920" y="2631426"/>
            <a:ext cx="3354712" cy="753501"/>
          </a:xfrm>
          <a:prstGeom prst="rect">
            <a:avLst/>
          </a:prstGeom>
          <a:noFill/>
          <a:extLst>
            <a:ext uri="{909E8E84-426E-40DD-AFC4-6F175D3DCCD1}">
              <a14:hiddenFill xmlns:a14="http://schemas.microsoft.com/office/drawing/2010/main">
                <a:solidFill>
                  <a:srgbClr val="FFFFFF"/>
                </a:solidFill>
              </a14:hiddenFill>
            </a:ext>
          </a:extLst>
        </p:spPr>
      </p:pic>
      <p:pic>
        <p:nvPicPr>
          <p:cNvPr id="21" name="图片 20">
            <a:extLst>
              <a:ext uri="{FF2B5EF4-FFF2-40B4-BE49-F238E27FC236}">
                <a16:creationId xmlns:a16="http://schemas.microsoft.com/office/drawing/2014/main" id="{561D4FF4-EBB3-3514-D17D-FEB09E54AC72}"/>
              </a:ext>
            </a:extLst>
          </p:cNvPr>
          <p:cNvPicPr>
            <a:picLocks noChangeAspect="1"/>
          </p:cNvPicPr>
          <p:nvPr/>
        </p:nvPicPr>
        <p:blipFill>
          <a:blip r:embed="rId10"/>
          <a:stretch>
            <a:fillRect/>
          </a:stretch>
        </p:blipFill>
        <p:spPr>
          <a:xfrm>
            <a:off x="5513292" y="3749058"/>
            <a:ext cx="1272612" cy="939844"/>
          </a:xfrm>
          <a:prstGeom prst="rect">
            <a:avLst/>
          </a:prstGeom>
        </p:spPr>
      </p:pic>
      <p:pic>
        <p:nvPicPr>
          <p:cNvPr id="22" name="Picture 2" descr="MPIPP bloc">
            <a:extLst>
              <a:ext uri="{FF2B5EF4-FFF2-40B4-BE49-F238E27FC236}">
                <a16:creationId xmlns:a16="http://schemas.microsoft.com/office/drawing/2014/main" id="{09B4740A-2DF0-EFD1-383D-B89663D3712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45442" y="5486694"/>
            <a:ext cx="2878671" cy="673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81136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a:t>工作条件</a:t>
            </a:r>
          </a:p>
        </p:txBody>
      </p:sp>
      <p:sp>
        <p:nvSpPr>
          <p:cNvPr id="3" name="内容占位符 2"/>
          <p:cNvSpPr>
            <a:spLocks noGrp="1"/>
          </p:cNvSpPr>
          <p:nvPr>
            <p:ph idx="1"/>
          </p:nvPr>
        </p:nvSpPr>
        <p:spPr>
          <a:xfrm>
            <a:off x="700809" y="1191491"/>
            <a:ext cx="10790382" cy="5087072"/>
          </a:xfrm>
        </p:spPr>
        <p:txBody>
          <a:bodyPr/>
          <a:lstStyle/>
          <a:p>
            <a:r>
              <a:rPr lang="zh-CN" altLang="en-US" b="1" dirty="0"/>
              <a:t>数值模拟与理论模型为主</a:t>
            </a:r>
            <a:r>
              <a:rPr lang="zh-CN" altLang="en-US" dirty="0"/>
              <a:t>，与兄弟单位的实验结果相结合。</a:t>
            </a:r>
            <a:endParaRPr lang="en-US" altLang="zh-CN" dirty="0"/>
          </a:p>
          <a:p>
            <a:endParaRPr lang="en-US" altLang="zh-CN" dirty="0"/>
          </a:p>
          <a:p>
            <a:r>
              <a:rPr lang="zh-CN" altLang="en-US" b="1" dirty="0"/>
              <a:t>丰富的计算资源</a:t>
            </a:r>
            <a:r>
              <a:rPr lang="zh-CN" altLang="en-US" dirty="0"/>
              <a:t>：天河</a:t>
            </a:r>
            <a:r>
              <a:rPr lang="en-US" altLang="zh-CN" dirty="0"/>
              <a:t>-3</a:t>
            </a:r>
            <a:r>
              <a:rPr lang="zh-CN" altLang="en-US" dirty="0"/>
              <a:t>，神马</a:t>
            </a:r>
            <a:r>
              <a:rPr lang="en-US" altLang="zh-CN" dirty="0"/>
              <a:t>Cluster……</a:t>
            </a:r>
          </a:p>
          <a:p>
            <a:endParaRPr lang="en-US" altLang="zh-CN" dirty="0"/>
          </a:p>
          <a:p>
            <a:r>
              <a:rPr lang="zh-CN" altLang="en-US" b="1" dirty="0"/>
              <a:t>全面的数值工具</a:t>
            </a:r>
            <a:r>
              <a:rPr lang="zh-CN" altLang="en-US" dirty="0"/>
              <a:t>：从灵活、快捷的平衡态求解代码，到个人电脑上就可以运行的湍流代码，到需要在超算上运行的大型、集成代码都有。可以针对具体需要解决的问题灵活使用。流体、粒子</a:t>
            </a:r>
            <a:r>
              <a:rPr lang="en-US" altLang="zh-CN" dirty="0"/>
              <a:t>……</a:t>
            </a:r>
          </a:p>
          <a:p>
            <a:endParaRPr lang="en-US" altLang="zh-CN" dirty="0"/>
          </a:p>
          <a:p>
            <a:r>
              <a:rPr lang="zh-CN" altLang="en-US" b="1" dirty="0"/>
              <a:t>充足的经费支持</a:t>
            </a:r>
            <a:r>
              <a:rPr lang="zh-CN" altLang="en-US" dirty="0"/>
              <a:t>：国家自然科学基金、国家重点研发专项、与</a:t>
            </a:r>
            <a:r>
              <a:rPr lang="en-US" altLang="zh-CN" dirty="0"/>
              <a:t>ITER</a:t>
            </a:r>
            <a:r>
              <a:rPr lang="zh-CN" altLang="en-US" dirty="0"/>
              <a:t>及国内装置的科研合同</a:t>
            </a:r>
            <a:r>
              <a:rPr lang="en-US" altLang="zh-CN" dirty="0"/>
              <a:t>……</a:t>
            </a:r>
            <a:endParaRPr lang="zh-CN" altLang="en-US" dirty="0"/>
          </a:p>
        </p:txBody>
      </p:sp>
      <p:sp>
        <p:nvSpPr>
          <p:cNvPr id="4" name="灯片编号占位符 3"/>
          <p:cNvSpPr>
            <a:spLocks noGrp="1"/>
          </p:cNvSpPr>
          <p:nvPr>
            <p:ph type="sldNum" sz="quarter" idx="12"/>
          </p:nvPr>
        </p:nvSpPr>
        <p:spPr/>
        <p:txBody>
          <a:bodyPr/>
          <a:lstStyle/>
          <a:p>
            <a:fld id="{74990BCE-3C91-4841-B78E-3867F76A6A50}" type="slidenum">
              <a:rPr lang="zh-CN" altLang="en-US" smtClean="0"/>
              <a:t>16</a:t>
            </a:fld>
            <a:endParaRPr lang="zh-CN" altLang="en-US"/>
          </a:p>
        </p:txBody>
      </p:sp>
    </p:spTree>
    <p:extLst>
      <p:ext uri="{BB962C8B-B14F-4D97-AF65-F5344CB8AC3E}">
        <p14:creationId xmlns:p14="http://schemas.microsoft.com/office/powerpoint/2010/main" val="37670688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a:t>结语</a:t>
            </a:r>
          </a:p>
        </p:txBody>
      </p:sp>
      <p:sp>
        <p:nvSpPr>
          <p:cNvPr id="4" name="灯片编号占位符 3"/>
          <p:cNvSpPr>
            <a:spLocks noGrp="1"/>
          </p:cNvSpPr>
          <p:nvPr>
            <p:ph type="sldNum" sz="quarter" idx="12"/>
          </p:nvPr>
        </p:nvSpPr>
        <p:spPr/>
        <p:txBody>
          <a:bodyPr/>
          <a:lstStyle/>
          <a:p>
            <a:fld id="{74990BCE-3C91-4841-B78E-3867F76A6A50}" type="slidenum">
              <a:rPr lang="zh-CN" altLang="en-US" smtClean="0"/>
              <a:t>17</a:t>
            </a:fld>
            <a:endParaRPr lang="zh-CN" altLang="en-US"/>
          </a:p>
        </p:txBody>
      </p:sp>
      <p:sp>
        <p:nvSpPr>
          <p:cNvPr id="3" name="文本框 2"/>
          <p:cNvSpPr txBox="1"/>
          <p:nvPr/>
        </p:nvSpPr>
        <p:spPr>
          <a:xfrm>
            <a:off x="1755801" y="1793970"/>
            <a:ext cx="8443337" cy="3108543"/>
          </a:xfrm>
          <a:prstGeom prst="rect">
            <a:avLst/>
          </a:prstGeom>
          <a:noFill/>
        </p:spPr>
        <p:txBody>
          <a:bodyPr wrap="none" rtlCol="0">
            <a:spAutoFit/>
          </a:bodyPr>
          <a:lstStyle/>
          <a:p>
            <a:pPr algn="ctr"/>
            <a:r>
              <a:rPr lang="zh-CN" altLang="en-US" sz="2800" b="1" dirty="0"/>
              <a:t>欢迎有兴趣的同学进一步深入了解等离子体物理专业</a:t>
            </a:r>
            <a:endParaRPr lang="en-US" altLang="zh-CN" sz="2800" b="1" dirty="0"/>
          </a:p>
          <a:p>
            <a:pPr algn="ctr"/>
            <a:endParaRPr lang="en-US" altLang="zh-CN" sz="2800" b="1" dirty="0"/>
          </a:p>
          <a:p>
            <a:pPr algn="ctr"/>
            <a:r>
              <a:rPr lang="zh-CN" altLang="en-US" sz="2800" b="1" dirty="0"/>
              <a:t>李博：</a:t>
            </a:r>
            <a:r>
              <a:rPr lang="en-US" altLang="zh-CN" sz="2800" b="1"/>
              <a:t>plasma@buaa</a:t>
            </a:r>
            <a:r>
              <a:rPr lang="en-US" altLang="zh-CN" sz="2800" b="1" dirty="0"/>
              <a:t>.edu.cn</a:t>
            </a:r>
          </a:p>
          <a:p>
            <a:pPr algn="ctr"/>
            <a:endParaRPr lang="en-US" altLang="zh-CN" sz="2800" b="1" dirty="0"/>
          </a:p>
          <a:p>
            <a:pPr algn="ctr"/>
            <a:r>
              <a:rPr lang="zh-CN" altLang="en-US" sz="2800" b="1" dirty="0"/>
              <a:t>胡地：</a:t>
            </a:r>
            <a:r>
              <a:rPr lang="en-US" altLang="zh-CN" sz="2800" b="1" dirty="0"/>
              <a:t>hudi2@buaa.edu.cn</a:t>
            </a:r>
          </a:p>
          <a:p>
            <a:pPr algn="ctr"/>
            <a:endParaRPr lang="en-US" altLang="zh-CN" sz="2800" b="1" dirty="0"/>
          </a:p>
          <a:p>
            <a:pPr algn="ctr"/>
            <a:r>
              <a:rPr lang="zh-CN" altLang="en-US" sz="2800" b="1" dirty="0"/>
              <a:t>谢谢大家！</a:t>
            </a:r>
          </a:p>
        </p:txBody>
      </p:sp>
    </p:spTree>
    <p:extLst>
      <p:ext uri="{BB962C8B-B14F-4D97-AF65-F5344CB8AC3E}">
        <p14:creationId xmlns:p14="http://schemas.microsoft.com/office/powerpoint/2010/main" val="34090565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a:t>为何需要磁约束聚变能</a:t>
            </a:r>
          </a:p>
        </p:txBody>
      </p:sp>
      <p:sp>
        <p:nvSpPr>
          <p:cNvPr id="4" name="灯片编号占位符 3"/>
          <p:cNvSpPr>
            <a:spLocks noGrp="1"/>
          </p:cNvSpPr>
          <p:nvPr>
            <p:ph type="sldNum" sz="quarter" idx="12"/>
          </p:nvPr>
        </p:nvSpPr>
        <p:spPr/>
        <p:txBody>
          <a:bodyPr/>
          <a:lstStyle/>
          <a:p>
            <a:fld id="{74990BCE-3C91-4841-B78E-3867F76A6A50}" type="slidenum">
              <a:rPr lang="zh-CN" altLang="en-US" smtClean="0"/>
              <a:t>2</a:t>
            </a:fld>
            <a:endParaRPr lang="zh-CN" altLang="en-US" dirty="0"/>
          </a:p>
        </p:txBody>
      </p:sp>
      <p:sp>
        <p:nvSpPr>
          <p:cNvPr id="7" name="内容占位符 2"/>
          <p:cNvSpPr txBox="1">
            <a:spLocks/>
          </p:cNvSpPr>
          <p:nvPr/>
        </p:nvSpPr>
        <p:spPr>
          <a:xfrm>
            <a:off x="838200" y="1089890"/>
            <a:ext cx="10515600" cy="2576587"/>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zh-CN" altLang="en-US" dirty="0">
                <a:latin typeface="微软雅黑" panose="020B0503020204020204" pitchFamily="34" charset="-122"/>
              </a:rPr>
              <a:t>我国能源需求日益增长，其中很大部分仍依赖化石能源。</a:t>
            </a:r>
            <a:endParaRPr lang="en-US" altLang="zh-CN" dirty="0">
              <a:latin typeface="微软雅黑" panose="020B0503020204020204" pitchFamily="34" charset="-122"/>
            </a:endParaRPr>
          </a:p>
          <a:p>
            <a:pPr>
              <a:lnSpc>
                <a:spcPct val="120000"/>
              </a:lnSpc>
            </a:pPr>
            <a:r>
              <a:rPr lang="zh-CN" altLang="en-US" dirty="0">
                <a:latin typeface="微软雅黑" panose="020B0503020204020204" pitchFamily="34" charset="-122"/>
              </a:rPr>
              <a:t>例子：三峡发电量</a:t>
            </a:r>
            <a:r>
              <a:rPr lang="en-US" altLang="zh-CN" dirty="0">
                <a:latin typeface="微软雅黑" panose="020B0503020204020204" pitchFamily="34" charset="-122"/>
              </a:rPr>
              <a:t>1000</a:t>
            </a:r>
            <a:r>
              <a:rPr lang="zh-CN" altLang="en-US" dirty="0">
                <a:latin typeface="微软雅黑" panose="020B0503020204020204" pitchFamily="34" charset="-122"/>
              </a:rPr>
              <a:t>亿度</a:t>
            </a:r>
            <a:r>
              <a:rPr lang="en-US" altLang="zh-CN" dirty="0">
                <a:latin typeface="微软雅黑" panose="020B0503020204020204" pitchFamily="34" charset="-122"/>
              </a:rPr>
              <a:t>/</a:t>
            </a:r>
            <a:r>
              <a:rPr lang="zh-CN" altLang="en-US" dirty="0">
                <a:latin typeface="微软雅黑" panose="020B0503020204020204" pitchFamily="34" charset="-122"/>
              </a:rPr>
              <a:t>年，</a:t>
            </a:r>
            <a:r>
              <a:rPr lang="zh-CN" altLang="en-US" b="1" dirty="0">
                <a:latin typeface="微软雅黑" panose="020B0503020204020204" pitchFamily="34" charset="-122"/>
              </a:rPr>
              <a:t>按规划</a:t>
            </a:r>
            <a:r>
              <a:rPr lang="en-US" altLang="zh-CN" dirty="0">
                <a:latin typeface="微软雅黑" panose="020B0503020204020204" pitchFamily="34" charset="-122"/>
              </a:rPr>
              <a:t>2030</a:t>
            </a:r>
            <a:r>
              <a:rPr lang="zh-CN" altLang="en-US" dirty="0">
                <a:latin typeface="微软雅黑" panose="020B0503020204020204" pitchFamily="34" charset="-122"/>
              </a:rPr>
              <a:t>年提供我国年用电量的</a:t>
            </a:r>
            <a:r>
              <a:rPr lang="en-US" altLang="zh-CN" dirty="0">
                <a:latin typeface="微软雅黑" panose="020B0503020204020204" pitchFamily="34" charset="-122"/>
              </a:rPr>
              <a:t>10%</a:t>
            </a:r>
            <a:r>
              <a:rPr lang="zh-CN" altLang="en-US" dirty="0">
                <a:latin typeface="微软雅黑" panose="020B0503020204020204" pitchFamily="34" charset="-122"/>
              </a:rPr>
              <a:t>。</a:t>
            </a:r>
            <a:r>
              <a:rPr lang="zh-CN" altLang="en-US" b="1" dirty="0">
                <a:solidFill>
                  <a:srgbClr val="C00000"/>
                </a:solidFill>
                <a:latin typeface="微软雅黑" panose="020B0503020204020204" pitchFamily="34" charset="-122"/>
              </a:rPr>
              <a:t>我国</a:t>
            </a:r>
            <a:r>
              <a:rPr lang="en-US" altLang="zh-CN" b="1" dirty="0">
                <a:solidFill>
                  <a:srgbClr val="C00000"/>
                </a:solidFill>
                <a:latin typeface="微软雅黑" panose="020B0503020204020204" pitchFamily="34" charset="-122"/>
              </a:rPr>
              <a:t>2023</a:t>
            </a:r>
            <a:r>
              <a:rPr lang="zh-CN" altLang="en-US" b="1" dirty="0">
                <a:solidFill>
                  <a:srgbClr val="C00000"/>
                </a:solidFill>
                <a:latin typeface="微软雅黑" panose="020B0503020204020204" pitchFamily="34" charset="-122"/>
              </a:rPr>
              <a:t>年用电量</a:t>
            </a:r>
            <a:r>
              <a:rPr lang="en-US" altLang="zh-CN" b="1" dirty="0">
                <a:solidFill>
                  <a:srgbClr val="C00000"/>
                </a:solidFill>
                <a:latin typeface="微软雅黑" panose="020B0503020204020204" pitchFamily="34" charset="-122"/>
              </a:rPr>
              <a:t>9.22</a:t>
            </a:r>
            <a:r>
              <a:rPr lang="zh-CN" altLang="en-US" b="1" dirty="0">
                <a:solidFill>
                  <a:srgbClr val="C00000"/>
                </a:solidFill>
                <a:latin typeface="微软雅黑" panose="020B0503020204020204" pitchFamily="34" charset="-122"/>
              </a:rPr>
              <a:t>万亿度</a:t>
            </a:r>
            <a:r>
              <a:rPr lang="en-US" altLang="zh-CN" dirty="0">
                <a:latin typeface="微软雅黑" panose="020B0503020204020204" pitchFamily="34" charset="-122"/>
              </a:rPr>
              <a:t>……</a:t>
            </a:r>
          </a:p>
          <a:p>
            <a:pPr>
              <a:lnSpc>
                <a:spcPct val="120000"/>
              </a:lnSpc>
            </a:pPr>
            <a:r>
              <a:rPr lang="zh-CN" altLang="en-US" dirty="0">
                <a:latin typeface="微软雅黑" panose="020B0503020204020204" pitchFamily="34" charset="-122"/>
              </a:rPr>
              <a:t>托卡马克位形是目前最成功的磁约束聚变等离子体位形，但托卡马克等离子体面临破裂事件的威胁，针对破裂原因及其防护的研究事关未来可控聚变能源的持续运行。</a:t>
            </a:r>
            <a:endParaRPr lang="en-US" altLang="zh-CN" dirty="0">
              <a:latin typeface="微软雅黑" panose="020B0503020204020204" pitchFamily="34" charset="-122"/>
            </a:endParaRPr>
          </a:p>
        </p:txBody>
      </p:sp>
      <p:sp>
        <p:nvSpPr>
          <p:cNvPr id="15" name="文本框 14"/>
          <p:cNvSpPr txBox="1"/>
          <p:nvPr/>
        </p:nvSpPr>
        <p:spPr>
          <a:xfrm>
            <a:off x="8976155" y="6400412"/>
            <a:ext cx="2012089" cy="276999"/>
          </a:xfrm>
          <a:prstGeom prst="rect">
            <a:avLst/>
          </a:prstGeom>
          <a:noFill/>
        </p:spPr>
        <p:txBody>
          <a:bodyPr wrap="none" rtlCol="0">
            <a:spAutoFit/>
          </a:bodyPr>
          <a:lstStyle/>
          <a:p>
            <a:r>
              <a:rPr lang="zh-CN" altLang="en-US" sz="1200" dirty="0"/>
              <a:t>图片取自</a:t>
            </a:r>
            <a:r>
              <a:rPr lang="en-US" altLang="zh-CN" sz="1200" dirty="0"/>
              <a:t>Our World in Data</a:t>
            </a:r>
            <a:endParaRPr lang="zh-CN" altLang="en-US" sz="1200" dirty="0"/>
          </a:p>
        </p:txBody>
      </p:sp>
      <p:pic>
        <p:nvPicPr>
          <p:cNvPr id="8" name="图片 7">
            <a:extLst>
              <a:ext uri="{FF2B5EF4-FFF2-40B4-BE49-F238E27FC236}">
                <a16:creationId xmlns:a16="http://schemas.microsoft.com/office/drawing/2014/main" id="{91C71260-FD38-B307-6887-99128415D836}"/>
              </a:ext>
            </a:extLst>
          </p:cNvPr>
          <p:cNvPicPr>
            <a:picLocks noChangeAspect="1"/>
          </p:cNvPicPr>
          <p:nvPr/>
        </p:nvPicPr>
        <p:blipFill>
          <a:blip r:embed="rId2"/>
          <a:stretch>
            <a:fillRect/>
          </a:stretch>
        </p:blipFill>
        <p:spPr>
          <a:xfrm>
            <a:off x="1030336" y="3666477"/>
            <a:ext cx="4820417" cy="2530376"/>
          </a:xfrm>
          <a:prstGeom prst="rect">
            <a:avLst/>
          </a:prstGeom>
        </p:spPr>
      </p:pic>
      <p:pic>
        <p:nvPicPr>
          <p:cNvPr id="11" name="图片 10">
            <a:extLst>
              <a:ext uri="{FF2B5EF4-FFF2-40B4-BE49-F238E27FC236}">
                <a16:creationId xmlns:a16="http://schemas.microsoft.com/office/drawing/2014/main" id="{65C3CA9E-D812-F65F-FB41-609A6B13CF7D}"/>
              </a:ext>
            </a:extLst>
          </p:cNvPr>
          <p:cNvPicPr>
            <a:picLocks noChangeAspect="1"/>
          </p:cNvPicPr>
          <p:nvPr/>
        </p:nvPicPr>
        <p:blipFill>
          <a:blip r:embed="rId3"/>
          <a:stretch>
            <a:fillRect/>
          </a:stretch>
        </p:blipFill>
        <p:spPr>
          <a:xfrm>
            <a:off x="6729999" y="3666477"/>
            <a:ext cx="4492311" cy="2530376"/>
          </a:xfrm>
          <a:prstGeom prst="rect">
            <a:avLst/>
          </a:prstGeom>
        </p:spPr>
      </p:pic>
    </p:spTree>
    <p:extLst>
      <p:ext uri="{BB962C8B-B14F-4D97-AF65-F5344CB8AC3E}">
        <p14:creationId xmlns:p14="http://schemas.microsoft.com/office/powerpoint/2010/main" val="556858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a:latin typeface="微软雅黑" panose="020B0503020204020204" pitchFamily="34" charset="-122"/>
                <a:ea typeface="微软雅黑" panose="020B0503020204020204" pitchFamily="34" charset="-122"/>
              </a:rPr>
              <a:t>如何实现聚变能源？</a:t>
            </a:r>
          </a:p>
        </p:txBody>
      </p:sp>
      <p:pic>
        <p:nvPicPr>
          <p:cNvPr id="4" name="内容占位符 3"/>
          <p:cNvPicPr>
            <a:picLocks noGrp="1" noChangeAspect="1"/>
          </p:cNvPicPr>
          <p:nvPr>
            <p:ph idx="1"/>
          </p:nvPr>
        </p:nvPicPr>
        <p:blipFill>
          <a:blip r:embed="rId2"/>
          <a:stretch>
            <a:fillRect/>
          </a:stretch>
        </p:blipFill>
        <p:spPr>
          <a:xfrm>
            <a:off x="7149123" y="5100161"/>
            <a:ext cx="4659567" cy="991732"/>
          </a:xfrm>
          <a:prstGeom prst="rect">
            <a:avLst/>
          </a:prstGeom>
        </p:spPr>
      </p:pic>
      <p:pic>
        <p:nvPicPr>
          <p:cNvPr id="5" name="图片 4"/>
          <p:cNvPicPr>
            <a:picLocks noChangeAspect="1"/>
          </p:cNvPicPr>
          <p:nvPr/>
        </p:nvPicPr>
        <p:blipFill>
          <a:blip r:embed="rId3"/>
          <a:stretch>
            <a:fillRect/>
          </a:stretch>
        </p:blipFill>
        <p:spPr>
          <a:xfrm>
            <a:off x="6694233" y="1346458"/>
            <a:ext cx="4659567" cy="3496774"/>
          </a:xfrm>
          <a:prstGeom prst="rect">
            <a:avLst/>
          </a:prstGeom>
        </p:spPr>
      </p:pic>
      <mc:AlternateContent xmlns:mc="http://schemas.openxmlformats.org/markup-compatibility/2006" xmlns:a14="http://schemas.microsoft.com/office/drawing/2010/main">
        <mc:Choice Requires="a14">
          <p:sp>
            <p:nvSpPr>
              <p:cNvPr id="6" name="文本框 5"/>
              <p:cNvSpPr txBox="1"/>
              <p:nvPr/>
            </p:nvSpPr>
            <p:spPr>
              <a:xfrm>
                <a:off x="838200" y="1301543"/>
                <a:ext cx="5856033" cy="4320542"/>
              </a:xfrm>
              <a:prstGeom prst="rect">
                <a:avLst/>
              </a:prstGeom>
              <a:noFill/>
            </p:spPr>
            <p:txBody>
              <a:bodyPr wrap="square" rtlCol="0">
                <a:spAutoFit/>
              </a:bodyPr>
              <a:lstStyle/>
              <a:p>
                <a:pPr marL="285750" indent="-285750">
                  <a:buFont typeface="Arial" panose="020B0604020202020204" pitchFamily="34" charset="0"/>
                  <a:buChar char="•"/>
                </a:pPr>
                <a:r>
                  <a:rPr lang="zh-CN" altLang="en-US" sz="3600" dirty="0">
                    <a:latin typeface="微软雅黑" panose="020B0503020204020204" pitchFamily="34" charset="-122"/>
                    <a:ea typeface="微软雅黑" panose="020B0503020204020204" pitchFamily="34" charset="-122"/>
                  </a:rPr>
                  <a:t>实现聚变能源的第一步是自持燃烧。</a:t>
                </a:r>
                <a:endParaRPr lang="en-US" altLang="zh-CN" sz="3600" dirty="0">
                  <a:latin typeface="微软雅黑" panose="020B0503020204020204" pitchFamily="34" charset="-122"/>
                  <a:ea typeface="微软雅黑" panose="020B0503020204020204" pitchFamily="34" charset="-122"/>
                </a:endParaRPr>
              </a:p>
              <a:p>
                <a:pPr marL="285750" indent="-285750">
                  <a:buFont typeface="Arial" panose="020B0604020202020204" pitchFamily="34" charset="0"/>
                  <a:buChar char="•"/>
                </a:pPr>
                <a:r>
                  <a:rPr lang="zh-CN" altLang="en-US" sz="3600" dirty="0">
                    <a:latin typeface="微软雅黑" panose="020B0503020204020204" pitchFamily="34" charset="-122"/>
                    <a:ea typeface="微软雅黑" panose="020B0503020204020204" pitchFamily="34" charset="-122"/>
                  </a:rPr>
                  <a:t>实现自持燃烧的条件</a:t>
                </a:r>
                <a:r>
                  <a:rPr lang="en-US" altLang="zh-CN" sz="3600" dirty="0">
                    <a:latin typeface="微软雅黑" panose="020B0503020204020204" pitchFamily="34" charset="-122"/>
                    <a:ea typeface="微软雅黑" panose="020B0503020204020204" pitchFamily="34" charset="-122"/>
                  </a:rPr>
                  <a:t>——</a:t>
                </a:r>
                <a:r>
                  <a:rPr lang="zh-CN" altLang="en-US" sz="3600" dirty="0">
                    <a:latin typeface="微软雅黑" panose="020B0503020204020204" pitchFamily="34" charset="-122"/>
                    <a:ea typeface="微软雅黑" panose="020B0503020204020204" pitchFamily="34" charset="-122"/>
                  </a:rPr>
                  <a:t>劳森判据。</a:t>
                </a:r>
                <a:endParaRPr lang="en-US" altLang="zh-CN" sz="3600" dirty="0">
                  <a:latin typeface="微软雅黑" panose="020B0503020204020204" pitchFamily="34" charset="-122"/>
                  <a:ea typeface="微软雅黑" panose="020B0503020204020204" pitchFamily="34" charset="-122"/>
                </a:endParaRPr>
              </a:p>
              <a:p>
                <a:pPr marL="285750" indent="-285750">
                  <a:buFont typeface="Arial" panose="020B0604020202020204" pitchFamily="34" charset="0"/>
                  <a:buChar char="•"/>
                </a:pPr>
                <a:r>
                  <a:rPr lang="zh-CN" altLang="en-US" sz="3600" dirty="0">
                    <a:latin typeface="微软雅黑" panose="020B0503020204020204" pitchFamily="34" charset="-122"/>
                    <a:ea typeface="微软雅黑" panose="020B0503020204020204" pitchFamily="34" charset="-122"/>
                  </a:rPr>
                  <a:t>高温度、高密度和</a:t>
                </a:r>
                <a:r>
                  <a:rPr lang="zh-CN" altLang="en-US" sz="3600" b="1" dirty="0">
                    <a:latin typeface="微软雅黑" panose="020B0503020204020204" pitchFamily="34" charset="-122"/>
                    <a:ea typeface="微软雅黑" panose="020B0503020204020204" pitchFamily="34" charset="-122"/>
                  </a:rPr>
                  <a:t>好的约束性质</a:t>
                </a:r>
                <a14:m>
                  <m:oMath xmlns:m="http://schemas.openxmlformats.org/officeDocument/2006/math">
                    <m:sSubSup>
                      <m:sSubSupPr>
                        <m:ctrlPr>
                          <a:rPr lang="en-US" altLang="zh-CN" sz="3600" i="1" smtClean="0">
                            <a:latin typeface="Cambria Math" panose="02040503050406030204" pitchFamily="18" charset="0"/>
                          </a:rPr>
                        </m:ctrlPr>
                      </m:sSubSupPr>
                      <m:e>
                        <m:r>
                          <a:rPr lang="zh-CN" altLang="en-US" sz="3600" i="1" smtClean="0">
                            <a:latin typeface="Cambria Math" panose="02040503050406030204" pitchFamily="18" charset="0"/>
                          </a:rPr>
                          <m:t>𝜏</m:t>
                        </m:r>
                      </m:e>
                      <m:sub>
                        <m:r>
                          <a:rPr lang="en-US" altLang="zh-CN" sz="3600" b="0" i="1" smtClean="0">
                            <a:latin typeface="Cambria Math" panose="02040503050406030204" pitchFamily="18" charset="0"/>
                          </a:rPr>
                          <m:t>𝐸</m:t>
                        </m:r>
                      </m:sub>
                      <m:sup>
                        <m:r>
                          <a:rPr lang="en-US" altLang="zh-CN" sz="3600" b="0" i="1" smtClean="0">
                            <a:latin typeface="Cambria Math" panose="02040503050406030204" pitchFamily="18" charset="0"/>
                          </a:rPr>
                          <m:t>−1</m:t>
                        </m:r>
                      </m:sup>
                    </m:sSubSup>
                    <m:r>
                      <a:rPr lang="en-US" altLang="zh-CN" sz="3600" i="1">
                        <a:latin typeface="Cambria Math" panose="02040503050406030204" pitchFamily="18" charset="0"/>
                        <a:ea typeface="Cambria Math" panose="02040503050406030204" pitchFamily="18" charset="0"/>
                      </a:rPr>
                      <m:t>∝</m:t>
                    </m:r>
                    <m:sSub>
                      <m:sSubPr>
                        <m:ctrlPr>
                          <a:rPr lang="en-US" altLang="zh-CN" sz="3600" b="0" i="1" smtClean="0">
                            <a:latin typeface="Cambria Math" panose="02040503050406030204" pitchFamily="18" charset="0"/>
                          </a:rPr>
                        </m:ctrlPr>
                      </m:sSubPr>
                      <m:e>
                        <m:d>
                          <m:dPr>
                            <m:ctrlPr>
                              <a:rPr lang="en-US" altLang="zh-CN" sz="3600" i="1">
                                <a:latin typeface="Cambria Math" panose="02040503050406030204" pitchFamily="18" charset="0"/>
                              </a:rPr>
                            </m:ctrlPr>
                          </m:dPr>
                          <m:e>
                            <m:f>
                              <m:fPr>
                                <m:ctrlPr>
                                  <a:rPr lang="en-US" altLang="zh-CN" sz="3600" i="1">
                                    <a:latin typeface="Cambria Math" panose="02040503050406030204" pitchFamily="18" charset="0"/>
                                  </a:rPr>
                                </m:ctrlPr>
                              </m:fPr>
                              <m:num>
                                <m:r>
                                  <a:rPr lang="en-US" altLang="zh-CN" sz="3600" i="1">
                                    <a:latin typeface="Cambria Math" panose="02040503050406030204" pitchFamily="18" charset="0"/>
                                  </a:rPr>
                                  <m:t>𝜕</m:t>
                                </m:r>
                                <m:r>
                                  <a:rPr lang="en-US" altLang="zh-CN" sz="3600" i="1">
                                    <a:latin typeface="Cambria Math" panose="02040503050406030204" pitchFamily="18" charset="0"/>
                                  </a:rPr>
                                  <m:t>𝐸</m:t>
                                </m:r>
                              </m:num>
                              <m:den>
                                <m:r>
                                  <a:rPr lang="en-US" altLang="zh-CN" sz="3600" i="1">
                                    <a:latin typeface="Cambria Math" panose="02040503050406030204" pitchFamily="18" charset="0"/>
                                  </a:rPr>
                                  <m:t>𝜕</m:t>
                                </m:r>
                                <m:r>
                                  <a:rPr lang="en-US" altLang="zh-CN" sz="3600" i="1">
                                    <a:latin typeface="Cambria Math" panose="02040503050406030204" pitchFamily="18" charset="0"/>
                                  </a:rPr>
                                  <m:t>𝑡</m:t>
                                </m:r>
                              </m:den>
                            </m:f>
                          </m:e>
                        </m:d>
                      </m:e>
                      <m:sub>
                        <m:r>
                          <a:rPr lang="en-US" altLang="zh-CN" sz="3600" b="0" i="1" smtClean="0">
                            <a:latin typeface="Cambria Math" panose="02040503050406030204" pitchFamily="18" charset="0"/>
                          </a:rPr>
                          <m:t>𝑙𝑜𝑠𝑠</m:t>
                        </m:r>
                      </m:sub>
                    </m:sSub>
                  </m:oMath>
                </a14:m>
                <a:r>
                  <a:rPr lang="zh-CN" altLang="en-US" sz="3600" dirty="0">
                    <a:latin typeface="微软雅黑" panose="020B0503020204020204" pitchFamily="34" charset="-122"/>
                    <a:ea typeface="微软雅黑" panose="020B0503020204020204" pitchFamily="34" charset="-122"/>
                  </a:rPr>
                  <a:t>是自持燃烧的三要素。</a:t>
                </a:r>
              </a:p>
            </p:txBody>
          </p:sp>
        </mc:Choice>
        <mc:Fallback xmlns="">
          <p:sp>
            <p:nvSpPr>
              <p:cNvPr id="6" name="文本框 5"/>
              <p:cNvSpPr txBox="1">
                <a:spLocks noRot="1" noChangeAspect="1" noMove="1" noResize="1" noEditPoints="1" noAdjustHandles="1" noChangeArrowheads="1" noChangeShapeType="1" noTextEdit="1"/>
              </p:cNvSpPr>
              <p:nvPr/>
            </p:nvSpPr>
            <p:spPr>
              <a:xfrm>
                <a:off x="838200" y="1301543"/>
                <a:ext cx="5856033" cy="4320542"/>
              </a:xfrm>
              <a:prstGeom prst="rect">
                <a:avLst/>
              </a:prstGeom>
              <a:blipFill>
                <a:blip r:embed="rId4"/>
                <a:stretch>
                  <a:fillRect l="-2917" t="-2260" b="-4520"/>
                </a:stretch>
              </a:blipFill>
            </p:spPr>
            <p:txBody>
              <a:bodyPr/>
              <a:lstStyle/>
              <a:p>
                <a:r>
                  <a:rPr lang="zh-CN" altLang="en-US">
                    <a:noFill/>
                  </a:rPr>
                  <a:t> </a:t>
                </a:r>
              </a:p>
            </p:txBody>
          </p:sp>
        </mc:Fallback>
      </mc:AlternateContent>
      <p:sp>
        <p:nvSpPr>
          <p:cNvPr id="3" name="文本框 2"/>
          <p:cNvSpPr txBox="1"/>
          <p:nvPr/>
        </p:nvSpPr>
        <p:spPr>
          <a:xfrm>
            <a:off x="9562223" y="6363910"/>
            <a:ext cx="1107996" cy="276999"/>
          </a:xfrm>
          <a:prstGeom prst="rect">
            <a:avLst/>
          </a:prstGeom>
          <a:noFill/>
        </p:spPr>
        <p:txBody>
          <a:bodyPr wrap="none" rtlCol="0">
            <a:spAutoFit/>
          </a:bodyPr>
          <a:lstStyle/>
          <a:p>
            <a:r>
              <a:rPr lang="zh-CN" altLang="en-US" sz="1200" dirty="0"/>
              <a:t>取自维基百科</a:t>
            </a:r>
          </a:p>
        </p:txBody>
      </p:sp>
      <p:sp>
        <p:nvSpPr>
          <p:cNvPr id="7" name="灯片编号占位符 6"/>
          <p:cNvSpPr>
            <a:spLocks noGrp="1"/>
          </p:cNvSpPr>
          <p:nvPr>
            <p:ph type="sldNum" sz="quarter" idx="12"/>
          </p:nvPr>
        </p:nvSpPr>
        <p:spPr/>
        <p:txBody>
          <a:bodyPr/>
          <a:lstStyle/>
          <a:p>
            <a:fld id="{74990BCE-3C91-4841-B78E-3867F76A6A50}" type="slidenum">
              <a:rPr lang="zh-CN" altLang="en-US" smtClean="0"/>
              <a:t>3</a:t>
            </a:fld>
            <a:endParaRPr lang="zh-CN" altLang="en-US"/>
          </a:p>
        </p:txBody>
      </p:sp>
    </p:spTree>
    <p:extLst>
      <p:ext uri="{BB962C8B-B14F-4D97-AF65-F5344CB8AC3E}">
        <p14:creationId xmlns:p14="http://schemas.microsoft.com/office/powerpoint/2010/main" val="26647290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a:latin typeface="微软雅黑" panose="020B0503020204020204" pitchFamily="34" charset="-122"/>
                <a:ea typeface="微软雅黑" panose="020B0503020204020204" pitchFamily="34" charset="-122"/>
              </a:rPr>
              <a:t>如何实现好的约束？</a:t>
            </a:r>
          </a:p>
        </p:txBody>
      </p:sp>
      <p:pic>
        <p:nvPicPr>
          <p:cNvPr id="4" name="内容占位符 3"/>
          <p:cNvPicPr>
            <a:picLocks noGrp="1" noChangeAspect="1"/>
          </p:cNvPicPr>
          <p:nvPr>
            <p:ph idx="1"/>
          </p:nvPr>
        </p:nvPicPr>
        <p:blipFill>
          <a:blip r:embed="rId2"/>
          <a:stretch>
            <a:fillRect/>
          </a:stretch>
        </p:blipFill>
        <p:spPr>
          <a:xfrm>
            <a:off x="1533856" y="3057120"/>
            <a:ext cx="9000000" cy="3076190"/>
          </a:xfrm>
          <a:prstGeom prst="rect">
            <a:avLst/>
          </a:prstGeom>
        </p:spPr>
      </p:pic>
      <p:pic>
        <p:nvPicPr>
          <p:cNvPr id="7" name="图片 6"/>
          <p:cNvPicPr>
            <a:picLocks noChangeAspect="1"/>
          </p:cNvPicPr>
          <p:nvPr/>
        </p:nvPicPr>
        <p:blipFill>
          <a:blip r:embed="rId3"/>
          <a:stretch>
            <a:fillRect/>
          </a:stretch>
        </p:blipFill>
        <p:spPr>
          <a:xfrm>
            <a:off x="1390999" y="2368612"/>
            <a:ext cx="9285714" cy="866667"/>
          </a:xfrm>
          <a:prstGeom prst="rect">
            <a:avLst/>
          </a:prstGeom>
        </p:spPr>
      </p:pic>
      <p:sp>
        <p:nvSpPr>
          <p:cNvPr id="3" name="灯片编号占位符 2"/>
          <p:cNvSpPr>
            <a:spLocks noGrp="1"/>
          </p:cNvSpPr>
          <p:nvPr>
            <p:ph type="sldNum" sz="quarter" idx="12"/>
          </p:nvPr>
        </p:nvSpPr>
        <p:spPr/>
        <p:txBody>
          <a:bodyPr/>
          <a:lstStyle/>
          <a:p>
            <a:fld id="{74990BCE-3C91-4841-B78E-3867F76A6A50}" type="slidenum">
              <a:rPr lang="zh-CN" altLang="en-US" smtClean="0"/>
              <a:t>4</a:t>
            </a:fld>
            <a:endParaRPr lang="zh-CN" altLang="en-US"/>
          </a:p>
        </p:txBody>
      </p:sp>
      <p:pic>
        <p:nvPicPr>
          <p:cNvPr id="5" name="图片 4"/>
          <p:cNvPicPr>
            <a:picLocks noChangeAspect="1"/>
          </p:cNvPicPr>
          <p:nvPr/>
        </p:nvPicPr>
        <p:blipFill>
          <a:blip r:embed="rId4"/>
          <a:stretch>
            <a:fillRect/>
          </a:stretch>
        </p:blipFill>
        <p:spPr>
          <a:xfrm>
            <a:off x="1390999" y="1088239"/>
            <a:ext cx="9134608" cy="1280373"/>
          </a:xfrm>
          <a:prstGeom prst="rect">
            <a:avLst/>
          </a:prstGeom>
        </p:spPr>
      </p:pic>
    </p:spTree>
    <p:extLst>
      <p:ext uri="{BB962C8B-B14F-4D97-AF65-F5344CB8AC3E}">
        <p14:creationId xmlns:p14="http://schemas.microsoft.com/office/powerpoint/2010/main" val="12427406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a:latin typeface="微软雅黑" panose="020B0503020204020204" pitchFamily="34" charset="-122"/>
                <a:ea typeface="微软雅黑" panose="020B0503020204020204" pitchFamily="34" charset="-122"/>
              </a:rPr>
              <a:t>闭合磁力线拓扑结构</a:t>
            </a:r>
          </a:p>
        </p:txBody>
      </p:sp>
      <p:pic>
        <p:nvPicPr>
          <p:cNvPr id="6" name="内容占位符 5"/>
          <p:cNvPicPr>
            <a:picLocks noGrp="1" noChangeAspect="1"/>
          </p:cNvPicPr>
          <p:nvPr>
            <p:ph idx="1"/>
          </p:nvPr>
        </p:nvPicPr>
        <p:blipFill>
          <a:blip r:embed="rId2"/>
          <a:stretch>
            <a:fillRect/>
          </a:stretch>
        </p:blipFill>
        <p:spPr>
          <a:xfrm>
            <a:off x="4259207" y="2942843"/>
            <a:ext cx="5160001" cy="2910000"/>
          </a:xfrm>
          <a:prstGeom prst="rect">
            <a:avLst/>
          </a:prstGeom>
        </p:spPr>
      </p:pic>
      <p:pic>
        <p:nvPicPr>
          <p:cNvPr id="7" name="图片 6"/>
          <p:cNvPicPr>
            <a:picLocks noChangeAspect="1"/>
          </p:cNvPicPr>
          <p:nvPr/>
        </p:nvPicPr>
        <p:blipFill>
          <a:blip r:embed="rId3"/>
          <a:stretch>
            <a:fillRect/>
          </a:stretch>
        </p:blipFill>
        <p:spPr>
          <a:xfrm>
            <a:off x="9619120" y="1101125"/>
            <a:ext cx="1952070" cy="4858250"/>
          </a:xfrm>
          <a:prstGeom prst="rect">
            <a:avLst/>
          </a:prstGeom>
        </p:spPr>
      </p:pic>
      <p:sp>
        <p:nvSpPr>
          <p:cNvPr id="8" name="文本框 7"/>
          <p:cNvSpPr txBox="1"/>
          <p:nvPr/>
        </p:nvSpPr>
        <p:spPr>
          <a:xfrm>
            <a:off x="5784552" y="6376812"/>
            <a:ext cx="4314001" cy="276999"/>
          </a:xfrm>
          <a:prstGeom prst="rect">
            <a:avLst/>
          </a:prstGeom>
          <a:noFill/>
        </p:spPr>
        <p:txBody>
          <a:bodyPr wrap="none" rtlCol="0">
            <a:spAutoFit/>
          </a:bodyPr>
          <a:lstStyle/>
          <a:p>
            <a:r>
              <a:rPr lang="en-US" altLang="zh-CN" sz="1200" dirty="0"/>
              <a:t>J. Wesson. Tokamaks. New York: Oxford University Press, 2011.</a:t>
            </a:r>
            <a:endParaRPr lang="zh-CN" altLang="en-US" sz="1200" dirty="0"/>
          </a:p>
        </p:txBody>
      </p:sp>
      <p:sp>
        <p:nvSpPr>
          <p:cNvPr id="9" name="文本框 8"/>
          <p:cNvSpPr txBox="1"/>
          <p:nvPr/>
        </p:nvSpPr>
        <p:spPr>
          <a:xfrm>
            <a:off x="504234" y="1305134"/>
            <a:ext cx="9114886" cy="1569660"/>
          </a:xfrm>
          <a:prstGeom prst="rect">
            <a:avLst/>
          </a:prstGeom>
          <a:noFill/>
        </p:spPr>
        <p:txBody>
          <a:bodyPr wrap="square" rtlCol="0">
            <a:spAutoFit/>
          </a:bodyPr>
          <a:lstStyle/>
          <a:p>
            <a:pPr marL="285750" indent="-285750">
              <a:buFont typeface="Arial" panose="020B0604020202020204" pitchFamily="34" charset="0"/>
              <a:buChar char="•"/>
            </a:pPr>
            <a:r>
              <a:rPr lang="zh-CN" altLang="en-US" sz="3200" dirty="0">
                <a:latin typeface="微软雅黑" panose="020B0503020204020204" pitchFamily="34" charset="-122"/>
                <a:ea typeface="微软雅黑" panose="020B0503020204020204" pitchFamily="34" charset="-122"/>
              </a:rPr>
              <a:t>环对称位形令磁力线形成</a:t>
            </a:r>
            <a:r>
              <a:rPr lang="zh-CN" altLang="en-US" sz="3200" b="1" dirty="0">
                <a:latin typeface="微软雅黑" panose="020B0503020204020204" pitchFamily="34" charset="-122"/>
                <a:ea typeface="微软雅黑" panose="020B0503020204020204" pitchFamily="34" charset="-122"/>
              </a:rPr>
              <a:t>二维闭合的拓扑结构</a:t>
            </a:r>
            <a:r>
              <a:rPr lang="en-US" altLang="zh-CN" sz="3200" dirty="0">
                <a:latin typeface="微软雅黑" panose="020B0503020204020204" pitchFamily="34" charset="-122"/>
                <a:ea typeface="微软雅黑" panose="020B0503020204020204" pitchFamily="34" charset="-122"/>
              </a:rPr>
              <a:t>——</a:t>
            </a:r>
            <a:r>
              <a:rPr lang="zh-CN" altLang="en-US" sz="3200" b="1" dirty="0">
                <a:solidFill>
                  <a:srgbClr val="FF0000"/>
                </a:solidFill>
                <a:latin typeface="微软雅黑" panose="020B0503020204020204" pitchFamily="34" charset="-122"/>
                <a:ea typeface="微软雅黑" panose="020B0503020204020204" pitchFamily="34" charset="-122"/>
              </a:rPr>
              <a:t>磁面</a:t>
            </a:r>
            <a:r>
              <a:rPr lang="zh-CN" altLang="en-US" sz="3200" dirty="0">
                <a:latin typeface="微软雅黑" panose="020B0503020204020204" pitchFamily="34" charset="-122"/>
                <a:ea typeface="微软雅黑" panose="020B0503020204020204" pitchFamily="34" charset="-122"/>
              </a:rPr>
              <a:t>。</a:t>
            </a:r>
            <a:endParaRPr lang="en-US" altLang="zh-CN" sz="3200" dirty="0">
              <a:latin typeface="微软雅黑" panose="020B0503020204020204" pitchFamily="34" charset="-122"/>
              <a:ea typeface="微软雅黑" panose="020B0503020204020204" pitchFamily="34" charset="-122"/>
            </a:endParaRPr>
          </a:p>
          <a:p>
            <a:pPr marL="285750" indent="-285750">
              <a:buFont typeface="Arial" panose="020B0604020202020204" pitchFamily="34" charset="0"/>
              <a:buChar char="•"/>
            </a:pPr>
            <a:r>
              <a:rPr lang="zh-CN" altLang="en-US" sz="3200" dirty="0">
                <a:latin typeface="微软雅黑" panose="020B0503020204020204" pitchFamily="34" charset="-122"/>
                <a:ea typeface="微软雅黑" panose="020B0503020204020204" pitchFamily="34" charset="-122"/>
              </a:rPr>
              <a:t>闭合磁力线位形保证良好的等离子体约束性能。</a:t>
            </a:r>
          </a:p>
        </p:txBody>
      </p:sp>
      <p:pic>
        <p:nvPicPr>
          <p:cNvPr id="2050" name="Picture 2" descr="3: Nested flux surfaces in a toroidally and poloidally symmetric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3044" y="3235183"/>
            <a:ext cx="3676163" cy="2499791"/>
          </a:xfrm>
          <a:prstGeom prst="rect">
            <a:avLst/>
          </a:prstGeom>
          <a:noFill/>
          <a:extLst>
            <a:ext uri="{909E8E84-426E-40DD-AFC4-6F175D3DCCD1}">
              <a14:hiddenFill xmlns:a14="http://schemas.microsoft.com/office/drawing/2010/main">
                <a:solidFill>
                  <a:srgbClr val="FFFFFF"/>
                </a:solidFill>
              </a14:hiddenFill>
            </a:ext>
          </a:extLst>
        </p:spPr>
      </p:pic>
      <p:sp>
        <p:nvSpPr>
          <p:cNvPr id="3" name="灯片编号占位符 2"/>
          <p:cNvSpPr>
            <a:spLocks noGrp="1"/>
          </p:cNvSpPr>
          <p:nvPr>
            <p:ph type="sldNum" sz="quarter" idx="12"/>
          </p:nvPr>
        </p:nvSpPr>
        <p:spPr/>
        <p:txBody>
          <a:bodyPr/>
          <a:lstStyle/>
          <a:p>
            <a:fld id="{74990BCE-3C91-4841-B78E-3867F76A6A50}" type="slidenum">
              <a:rPr lang="zh-CN" altLang="en-US" smtClean="0"/>
              <a:t>5</a:t>
            </a:fld>
            <a:endParaRPr lang="zh-CN" altLang="en-US"/>
          </a:p>
        </p:txBody>
      </p:sp>
    </p:spTree>
    <p:extLst>
      <p:ext uri="{BB962C8B-B14F-4D97-AF65-F5344CB8AC3E}">
        <p14:creationId xmlns:p14="http://schemas.microsoft.com/office/powerpoint/2010/main" val="4641232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F993EAA-4578-E2D8-077F-B007C09C4D90}"/>
              </a:ext>
            </a:extLst>
          </p:cNvPr>
          <p:cNvSpPr>
            <a:spLocks noGrp="1"/>
          </p:cNvSpPr>
          <p:nvPr>
            <p:ph type="title"/>
          </p:nvPr>
        </p:nvSpPr>
        <p:spPr/>
        <p:txBody>
          <a:bodyPr>
            <a:normAutofit fontScale="90000"/>
          </a:bodyPr>
          <a:lstStyle/>
          <a:p>
            <a:r>
              <a:rPr lang="zh-CN" altLang="en-US" dirty="0"/>
              <a:t>国内外托卡马克装置</a:t>
            </a:r>
          </a:p>
        </p:txBody>
      </p:sp>
      <p:pic>
        <p:nvPicPr>
          <p:cNvPr id="6" name="内容占位符 5">
            <a:extLst>
              <a:ext uri="{FF2B5EF4-FFF2-40B4-BE49-F238E27FC236}">
                <a16:creationId xmlns:a16="http://schemas.microsoft.com/office/drawing/2014/main" id="{6B8943D7-89F5-2F46-43A0-EFAEB7EA0C56}"/>
              </a:ext>
            </a:extLst>
          </p:cNvPr>
          <p:cNvPicPr>
            <a:picLocks noGrp="1" noChangeAspect="1"/>
          </p:cNvPicPr>
          <p:nvPr>
            <p:ph idx="1"/>
          </p:nvPr>
        </p:nvPicPr>
        <p:blipFill>
          <a:blip r:embed="rId2"/>
          <a:stretch>
            <a:fillRect/>
          </a:stretch>
        </p:blipFill>
        <p:spPr>
          <a:xfrm>
            <a:off x="981715" y="998249"/>
            <a:ext cx="2137515" cy="5086350"/>
          </a:xfrm>
        </p:spPr>
      </p:pic>
      <p:sp>
        <p:nvSpPr>
          <p:cNvPr id="4" name="灯片编号占位符 3">
            <a:extLst>
              <a:ext uri="{FF2B5EF4-FFF2-40B4-BE49-F238E27FC236}">
                <a16:creationId xmlns:a16="http://schemas.microsoft.com/office/drawing/2014/main" id="{94E7701B-2FC2-2ABA-F836-AF10957BEB8B}"/>
              </a:ext>
            </a:extLst>
          </p:cNvPr>
          <p:cNvSpPr>
            <a:spLocks noGrp="1"/>
          </p:cNvSpPr>
          <p:nvPr>
            <p:ph type="sldNum" sz="quarter" idx="12"/>
          </p:nvPr>
        </p:nvSpPr>
        <p:spPr/>
        <p:txBody>
          <a:bodyPr/>
          <a:lstStyle/>
          <a:p>
            <a:fld id="{74990BCE-3C91-4841-B78E-3867F76A6A50}" type="slidenum">
              <a:rPr lang="zh-CN" altLang="en-US" smtClean="0"/>
              <a:t>6</a:t>
            </a:fld>
            <a:endParaRPr lang="zh-CN" altLang="en-US"/>
          </a:p>
        </p:txBody>
      </p:sp>
      <p:pic>
        <p:nvPicPr>
          <p:cNvPr id="8" name="图片 7">
            <a:extLst>
              <a:ext uri="{FF2B5EF4-FFF2-40B4-BE49-F238E27FC236}">
                <a16:creationId xmlns:a16="http://schemas.microsoft.com/office/drawing/2014/main" id="{1E7825D2-07B0-A178-CD46-FA562DC0D2D7}"/>
              </a:ext>
            </a:extLst>
          </p:cNvPr>
          <p:cNvPicPr>
            <a:picLocks noChangeAspect="1"/>
          </p:cNvPicPr>
          <p:nvPr/>
        </p:nvPicPr>
        <p:blipFill>
          <a:blip r:embed="rId3"/>
          <a:stretch>
            <a:fillRect/>
          </a:stretch>
        </p:blipFill>
        <p:spPr>
          <a:xfrm>
            <a:off x="3294265" y="1191492"/>
            <a:ext cx="4704426" cy="2652922"/>
          </a:xfrm>
          <a:prstGeom prst="rect">
            <a:avLst/>
          </a:prstGeom>
        </p:spPr>
      </p:pic>
      <p:pic>
        <p:nvPicPr>
          <p:cNvPr id="10" name="图片 9">
            <a:extLst>
              <a:ext uri="{FF2B5EF4-FFF2-40B4-BE49-F238E27FC236}">
                <a16:creationId xmlns:a16="http://schemas.microsoft.com/office/drawing/2014/main" id="{3EA08CC2-31B8-6F1A-AD94-462EEFA4C6DD}"/>
              </a:ext>
            </a:extLst>
          </p:cNvPr>
          <p:cNvPicPr>
            <a:picLocks noChangeAspect="1"/>
          </p:cNvPicPr>
          <p:nvPr/>
        </p:nvPicPr>
        <p:blipFill>
          <a:blip r:embed="rId4"/>
          <a:stretch>
            <a:fillRect/>
          </a:stretch>
        </p:blipFill>
        <p:spPr>
          <a:xfrm>
            <a:off x="3294265" y="3304456"/>
            <a:ext cx="3833792" cy="2872505"/>
          </a:xfrm>
          <a:prstGeom prst="rect">
            <a:avLst/>
          </a:prstGeom>
        </p:spPr>
      </p:pic>
      <p:pic>
        <p:nvPicPr>
          <p:cNvPr id="5" name="图片 4">
            <a:extLst>
              <a:ext uri="{FF2B5EF4-FFF2-40B4-BE49-F238E27FC236}">
                <a16:creationId xmlns:a16="http://schemas.microsoft.com/office/drawing/2014/main" id="{1B632B8A-C2F0-39B3-4599-55F2280C74CE}"/>
              </a:ext>
            </a:extLst>
          </p:cNvPr>
          <p:cNvPicPr>
            <a:picLocks noChangeAspect="1"/>
          </p:cNvPicPr>
          <p:nvPr/>
        </p:nvPicPr>
        <p:blipFill>
          <a:blip r:embed="rId5"/>
          <a:stretch>
            <a:fillRect/>
          </a:stretch>
        </p:blipFill>
        <p:spPr>
          <a:xfrm>
            <a:off x="6963328" y="2537834"/>
            <a:ext cx="3294544" cy="3639127"/>
          </a:xfrm>
          <a:prstGeom prst="rect">
            <a:avLst/>
          </a:prstGeom>
        </p:spPr>
      </p:pic>
      <p:pic>
        <p:nvPicPr>
          <p:cNvPr id="9" name="图片 8">
            <a:extLst>
              <a:ext uri="{FF2B5EF4-FFF2-40B4-BE49-F238E27FC236}">
                <a16:creationId xmlns:a16="http://schemas.microsoft.com/office/drawing/2014/main" id="{2D6ADE20-BDAB-84CB-4127-8189E0533C09}"/>
              </a:ext>
            </a:extLst>
          </p:cNvPr>
          <p:cNvPicPr>
            <a:picLocks noChangeAspect="1"/>
          </p:cNvPicPr>
          <p:nvPr/>
        </p:nvPicPr>
        <p:blipFill>
          <a:blip r:embed="rId6"/>
          <a:stretch>
            <a:fillRect/>
          </a:stretch>
        </p:blipFill>
        <p:spPr>
          <a:xfrm>
            <a:off x="8541828" y="1244748"/>
            <a:ext cx="3432088" cy="4045527"/>
          </a:xfrm>
          <a:prstGeom prst="rect">
            <a:avLst/>
          </a:prstGeom>
        </p:spPr>
      </p:pic>
    </p:spTree>
    <p:extLst>
      <p:ext uri="{BB962C8B-B14F-4D97-AF65-F5344CB8AC3E}">
        <p14:creationId xmlns:p14="http://schemas.microsoft.com/office/powerpoint/2010/main" val="2585963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52E042D-823F-505A-244D-EF01B6E6AEC3}"/>
              </a:ext>
            </a:extLst>
          </p:cNvPr>
          <p:cNvSpPr>
            <a:spLocks noGrp="1"/>
          </p:cNvSpPr>
          <p:nvPr>
            <p:ph type="title"/>
          </p:nvPr>
        </p:nvSpPr>
        <p:spPr/>
        <p:txBody>
          <a:bodyPr>
            <a:normAutofit fontScale="90000"/>
          </a:bodyPr>
          <a:lstStyle/>
          <a:p>
            <a:r>
              <a:rPr lang="zh-CN" altLang="en-US" dirty="0"/>
              <a:t>但是事情并没有结束</a:t>
            </a:r>
            <a:r>
              <a:rPr lang="en-US" altLang="zh-CN" dirty="0"/>
              <a:t>……</a:t>
            </a:r>
            <a:endParaRPr lang="zh-CN" altLang="en-US" dirty="0"/>
          </a:p>
        </p:txBody>
      </p:sp>
      <p:sp>
        <p:nvSpPr>
          <p:cNvPr id="3" name="内容占位符 2">
            <a:extLst>
              <a:ext uri="{FF2B5EF4-FFF2-40B4-BE49-F238E27FC236}">
                <a16:creationId xmlns:a16="http://schemas.microsoft.com/office/drawing/2014/main" id="{E8DA7235-907D-04FF-F62F-BF77D3C8F689}"/>
              </a:ext>
            </a:extLst>
          </p:cNvPr>
          <p:cNvSpPr>
            <a:spLocks noGrp="1"/>
          </p:cNvSpPr>
          <p:nvPr>
            <p:ph idx="1"/>
          </p:nvPr>
        </p:nvSpPr>
        <p:spPr>
          <a:xfrm>
            <a:off x="838200" y="1089891"/>
            <a:ext cx="10515600" cy="997527"/>
          </a:xfrm>
        </p:spPr>
        <p:txBody>
          <a:bodyPr/>
          <a:lstStyle/>
          <a:p>
            <a:r>
              <a:rPr lang="zh-CN" altLang="en-US" dirty="0"/>
              <a:t>等离子体集体运动会产生非环对称的不稳定性，破坏约束</a:t>
            </a:r>
            <a:r>
              <a:rPr lang="en-US" altLang="zh-CN" dirty="0"/>
              <a:t>……</a:t>
            </a:r>
          </a:p>
          <a:p>
            <a:r>
              <a:rPr lang="zh-CN" altLang="en-US" dirty="0"/>
              <a:t>甚至会导致</a:t>
            </a:r>
            <a:r>
              <a:rPr lang="zh-CN" altLang="en-US" b="1" dirty="0">
                <a:solidFill>
                  <a:srgbClr val="C00000"/>
                </a:solidFill>
              </a:rPr>
              <a:t>破裂</a:t>
            </a:r>
            <a:r>
              <a:rPr lang="zh-CN" altLang="en-US" dirty="0"/>
              <a:t>！热猝灭、逃逸电子</a:t>
            </a:r>
            <a:r>
              <a:rPr lang="en-US" altLang="zh-CN" dirty="0"/>
              <a:t>……</a:t>
            </a:r>
            <a:endParaRPr lang="zh-CN" altLang="en-US" dirty="0"/>
          </a:p>
        </p:txBody>
      </p:sp>
      <p:sp>
        <p:nvSpPr>
          <p:cNvPr id="4" name="灯片编号占位符 3">
            <a:extLst>
              <a:ext uri="{FF2B5EF4-FFF2-40B4-BE49-F238E27FC236}">
                <a16:creationId xmlns:a16="http://schemas.microsoft.com/office/drawing/2014/main" id="{99DDAE6D-9654-DCC3-A7C5-50909FBD73A3}"/>
              </a:ext>
            </a:extLst>
          </p:cNvPr>
          <p:cNvSpPr>
            <a:spLocks noGrp="1"/>
          </p:cNvSpPr>
          <p:nvPr>
            <p:ph type="sldNum" sz="quarter" idx="12"/>
          </p:nvPr>
        </p:nvSpPr>
        <p:spPr/>
        <p:txBody>
          <a:bodyPr/>
          <a:lstStyle/>
          <a:p>
            <a:fld id="{74990BCE-3C91-4841-B78E-3867F76A6A50}" type="slidenum">
              <a:rPr lang="zh-CN" altLang="en-US" smtClean="0"/>
              <a:t>7</a:t>
            </a:fld>
            <a:endParaRPr lang="zh-CN" altLang="en-US"/>
          </a:p>
        </p:txBody>
      </p:sp>
      <p:pic>
        <p:nvPicPr>
          <p:cNvPr id="6" name="图片 5">
            <a:extLst>
              <a:ext uri="{FF2B5EF4-FFF2-40B4-BE49-F238E27FC236}">
                <a16:creationId xmlns:a16="http://schemas.microsoft.com/office/drawing/2014/main" id="{A1BD558B-C928-3AE5-DA14-907E37766E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4617" y="1588654"/>
            <a:ext cx="3170383" cy="4593635"/>
          </a:xfrm>
          <a:prstGeom prst="rect">
            <a:avLst/>
          </a:prstGeom>
        </p:spPr>
      </p:pic>
      <p:pic>
        <p:nvPicPr>
          <p:cNvPr id="7" name="ris_21228_2">
            <a:hlinkClick r:id="" action="ppaction://media"/>
            <a:extLst>
              <a:ext uri="{FF2B5EF4-FFF2-40B4-BE49-F238E27FC236}">
                <a16:creationId xmlns:a16="http://schemas.microsoft.com/office/drawing/2014/main" id="{46E23EEC-774D-EAA4-2507-8FEDC6E3C88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66191" y="2130035"/>
            <a:ext cx="4867564" cy="3911436"/>
          </a:xfrm>
          <a:prstGeom prst="rect">
            <a:avLst/>
          </a:prstGeom>
        </p:spPr>
      </p:pic>
    </p:spTree>
    <p:extLst>
      <p:ext uri="{BB962C8B-B14F-4D97-AF65-F5344CB8AC3E}">
        <p14:creationId xmlns:p14="http://schemas.microsoft.com/office/powerpoint/2010/main" val="261797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a:t>非线性磁流体模式与破裂防护</a:t>
            </a:r>
          </a:p>
        </p:txBody>
      </p:sp>
      <p:sp>
        <p:nvSpPr>
          <p:cNvPr id="4" name="灯片编号占位符 3"/>
          <p:cNvSpPr>
            <a:spLocks noGrp="1"/>
          </p:cNvSpPr>
          <p:nvPr>
            <p:ph type="sldNum" sz="quarter" idx="12"/>
          </p:nvPr>
        </p:nvSpPr>
        <p:spPr/>
        <p:txBody>
          <a:bodyPr/>
          <a:lstStyle/>
          <a:p>
            <a:fld id="{74990BCE-3C91-4841-B78E-3867F76A6A50}" type="slidenum">
              <a:rPr lang="zh-CN" altLang="en-US" smtClean="0"/>
              <a:t>8</a:t>
            </a:fld>
            <a:endParaRPr lang="zh-CN" altLang="en-US"/>
          </a:p>
        </p:txBody>
      </p:sp>
      <p:sp>
        <p:nvSpPr>
          <p:cNvPr id="6" name="文本框 5"/>
          <p:cNvSpPr txBox="1"/>
          <p:nvPr/>
        </p:nvSpPr>
        <p:spPr>
          <a:xfrm>
            <a:off x="279458" y="1185781"/>
            <a:ext cx="5904284" cy="1631216"/>
          </a:xfrm>
          <a:prstGeom prst="rect">
            <a:avLst/>
          </a:prstGeom>
          <a:noFill/>
        </p:spPr>
        <p:txBody>
          <a:bodyPr wrap="square" rtlCol="0">
            <a:spAutoFit/>
          </a:bodyPr>
          <a:lstStyle/>
          <a:p>
            <a:pPr marL="285750" indent="-285750">
              <a:buFont typeface="Arial" panose="020B0604020202020204" pitchFamily="34" charset="0"/>
              <a:buChar char="•"/>
            </a:pPr>
            <a:r>
              <a:rPr lang="zh-CN" altLang="en-US" sz="2000" dirty="0">
                <a:latin typeface="微软雅黑" panose="020B0503020204020204" pitchFamily="34" charset="-122"/>
                <a:ea typeface="微软雅黑" panose="020B0503020204020204" pitchFamily="34" charset="-122"/>
              </a:rPr>
              <a:t>研究高温聚变等离子体中的</a:t>
            </a:r>
            <a:r>
              <a:rPr lang="zh-CN" altLang="en-US" sz="2000" b="1" dirty="0">
                <a:latin typeface="微软雅黑" panose="020B0503020204020204" pitchFamily="34" charset="-122"/>
                <a:ea typeface="微软雅黑" panose="020B0503020204020204" pitchFamily="34" charset="-122"/>
              </a:rPr>
              <a:t>磁流体模式稳定性</a:t>
            </a:r>
            <a:endParaRPr lang="en-US" altLang="zh-CN" sz="2000" b="1" dirty="0">
              <a:latin typeface="微软雅黑" panose="020B0503020204020204" pitchFamily="34" charset="-122"/>
              <a:ea typeface="微软雅黑" panose="020B0503020204020204" pitchFamily="34" charset="-122"/>
            </a:endParaRPr>
          </a:p>
          <a:p>
            <a:pPr marL="285750" indent="-285750">
              <a:buFont typeface="Arial" panose="020B0604020202020204" pitchFamily="34" charset="0"/>
              <a:buChar char="•"/>
            </a:pPr>
            <a:r>
              <a:rPr lang="zh-CN" altLang="en-US" sz="2000" dirty="0">
                <a:latin typeface="微软雅黑" panose="020B0503020204020204" pitchFamily="34" charset="-122"/>
                <a:ea typeface="微软雅黑" panose="020B0503020204020204" pitchFamily="34" charset="-122"/>
              </a:rPr>
              <a:t>通过</a:t>
            </a:r>
            <a:r>
              <a:rPr lang="zh-CN" altLang="en-US" sz="2000" b="1" dirty="0">
                <a:latin typeface="微软雅黑" panose="020B0503020204020204" pitchFamily="34" charset="-122"/>
                <a:ea typeface="微软雅黑" panose="020B0503020204020204" pitchFamily="34" charset="-122"/>
              </a:rPr>
              <a:t>三维非线性数值模拟</a:t>
            </a:r>
            <a:r>
              <a:rPr lang="zh-CN" altLang="en-US" sz="2000" dirty="0">
                <a:latin typeface="微软雅黑" panose="020B0503020204020204" pitchFamily="34" charset="-122"/>
                <a:ea typeface="微软雅黑" panose="020B0503020204020204" pitchFamily="34" charset="-122"/>
              </a:rPr>
              <a:t>考察</a:t>
            </a:r>
            <a:r>
              <a:rPr lang="zh-CN" altLang="en-US" sz="2000" b="1" dirty="0">
                <a:latin typeface="微软雅黑" panose="020B0503020204020204" pitchFamily="34" charset="-122"/>
                <a:ea typeface="微软雅黑" panose="020B0503020204020204" pitchFamily="34" charset="-122"/>
              </a:rPr>
              <a:t>复杂等离子体响应</a:t>
            </a:r>
            <a:endParaRPr lang="en-US" altLang="zh-CN" sz="2000" b="1" dirty="0">
              <a:latin typeface="微软雅黑" panose="020B0503020204020204" pitchFamily="34" charset="-122"/>
              <a:ea typeface="微软雅黑" panose="020B0503020204020204" pitchFamily="34" charset="-122"/>
            </a:endParaRPr>
          </a:p>
          <a:p>
            <a:pPr marL="285750" indent="-285750">
              <a:buFont typeface="Arial" panose="020B0604020202020204" pitchFamily="34" charset="0"/>
              <a:buChar char="•"/>
            </a:pPr>
            <a:r>
              <a:rPr lang="zh-CN" altLang="en-US" sz="2000" dirty="0">
                <a:latin typeface="微软雅黑" panose="020B0503020204020204" pitchFamily="34" charset="-122"/>
                <a:ea typeface="微软雅黑" panose="020B0503020204020204" pitchFamily="34" charset="-122"/>
              </a:rPr>
              <a:t>托卡马克等离子体的</a:t>
            </a:r>
            <a:r>
              <a:rPr lang="zh-CN" altLang="en-US" sz="2000" b="1" dirty="0">
                <a:latin typeface="微软雅黑" panose="020B0503020204020204" pitchFamily="34" charset="-122"/>
                <a:ea typeface="微软雅黑" panose="020B0503020204020204" pitchFamily="34" charset="-122"/>
              </a:rPr>
              <a:t>破裂防护</a:t>
            </a:r>
            <a:r>
              <a:rPr lang="en-US" altLang="zh-CN" sz="2000" b="1" dirty="0">
                <a:latin typeface="微软雅黑" panose="020B0503020204020204" pitchFamily="34" charset="-122"/>
                <a:ea typeface="微软雅黑" panose="020B0503020204020204" pitchFamily="34" charset="-122"/>
              </a:rPr>
              <a:t>/</a:t>
            </a:r>
            <a:r>
              <a:rPr lang="zh-CN" altLang="en-US" sz="2000" b="1" dirty="0">
                <a:latin typeface="微软雅黑" panose="020B0503020204020204" pitchFamily="34" charset="-122"/>
                <a:ea typeface="微软雅黑" panose="020B0503020204020204" pitchFamily="34" charset="-122"/>
              </a:rPr>
              <a:t>缓解</a:t>
            </a:r>
            <a:r>
              <a:rPr lang="zh-CN" altLang="en-US" sz="2000" dirty="0">
                <a:latin typeface="微软雅黑" panose="020B0503020204020204" pitchFamily="34" charset="-122"/>
                <a:ea typeface="微软雅黑" panose="020B0503020204020204" pitchFamily="34" charset="-122"/>
              </a:rPr>
              <a:t>对可控聚变能源的实现至关重要</a:t>
            </a:r>
            <a:endParaRPr lang="en-US" altLang="zh-CN" sz="2000" dirty="0">
              <a:latin typeface="微软雅黑" panose="020B0503020204020204" pitchFamily="34" charset="-122"/>
              <a:ea typeface="微软雅黑" panose="020B0503020204020204" pitchFamily="34" charset="-122"/>
            </a:endParaRPr>
          </a:p>
          <a:p>
            <a:pPr marL="285750" indent="-285750">
              <a:buFont typeface="Arial" panose="020B0604020202020204" pitchFamily="34" charset="0"/>
              <a:buChar char="•"/>
            </a:pPr>
            <a:r>
              <a:rPr lang="zh-CN" altLang="en-US" sz="2000" dirty="0">
                <a:latin typeface="微软雅黑" panose="020B0503020204020204" pitchFamily="34" charset="-122"/>
                <a:ea typeface="微软雅黑" panose="020B0503020204020204" pitchFamily="34" charset="-122"/>
              </a:rPr>
              <a:t>研究结果有助于高温聚变等离子体的稳定运行</a:t>
            </a:r>
            <a:endParaRPr lang="en-US" altLang="zh-CN" sz="2000" dirty="0">
              <a:latin typeface="微软雅黑" panose="020B0503020204020204" pitchFamily="34" charset="-122"/>
              <a:ea typeface="微软雅黑" panose="020B0503020204020204" pitchFamily="34" charset="-122"/>
            </a:endParaRPr>
          </a:p>
        </p:txBody>
      </p:sp>
      <p:pic>
        <p:nvPicPr>
          <p:cNvPr id="8" name="图片 7"/>
          <p:cNvPicPr>
            <a:picLocks noChangeAspect="1"/>
          </p:cNvPicPr>
          <p:nvPr/>
        </p:nvPicPr>
        <p:blipFill>
          <a:blip r:embed="rId2"/>
          <a:stretch>
            <a:fillRect/>
          </a:stretch>
        </p:blipFill>
        <p:spPr>
          <a:xfrm>
            <a:off x="9129475" y="2115798"/>
            <a:ext cx="2663077" cy="1673706"/>
          </a:xfrm>
          <a:prstGeom prst="rect">
            <a:avLst/>
          </a:prstGeom>
        </p:spPr>
      </p:pic>
      <p:pic>
        <p:nvPicPr>
          <p:cNvPr id="9" name="图片 8"/>
          <p:cNvPicPr>
            <a:picLocks noChangeAspect="1"/>
          </p:cNvPicPr>
          <p:nvPr/>
        </p:nvPicPr>
        <p:blipFill>
          <a:blip r:embed="rId3"/>
          <a:stretch>
            <a:fillRect/>
          </a:stretch>
        </p:blipFill>
        <p:spPr>
          <a:xfrm>
            <a:off x="6373532" y="1047391"/>
            <a:ext cx="2688461" cy="1610170"/>
          </a:xfrm>
          <a:prstGeom prst="rect">
            <a:avLst/>
          </a:prstGeom>
        </p:spPr>
      </p:pic>
      <p:sp>
        <p:nvSpPr>
          <p:cNvPr id="10" name="文本框 9"/>
          <p:cNvSpPr txBox="1"/>
          <p:nvPr/>
        </p:nvSpPr>
        <p:spPr>
          <a:xfrm>
            <a:off x="9950819" y="1047282"/>
            <a:ext cx="1857871" cy="954107"/>
          </a:xfrm>
          <a:prstGeom prst="rect">
            <a:avLst/>
          </a:prstGeom>
          <a:noFill/>
        </p:spPr>
        <p:txBody>
          <a:bodyPr wrap="square" rtlCol="0">
            <a:spAutoFit/>
          </a:bodyPr>
          <a:lstStyle/>
          <a:p>
            <a:r>
              <a:rPr lang="zh-CN" altLang="en-US" sz="1400" dirty="0"/>
              <a:t>拟真诊断工具将数值模拟结果转化为可以直接与实验诊断结果相比较的形式</a:t>
            </a:r>
          </a:p>
        </p:txBody>
      </p:sp>
      <p:sp>
        <p:nvSpPr>
          <p:cNvPr id="12" name="上箭头 11"/>
          <p:cNvSpPr/>
          <p:nvPr/>
        </p:nvSpPr>
        <p:spPr>
          <a:xfrm>
            <a:off x="10058944" y="3879273"/>
            <a:ext cx="277090" cy="35575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上箭头 12"/>
          <p:cNvSpPr/>
          <p:nvPr/>
        </p:nvSpPr>
        <p:spPr>
          <a:xfrm rot="16200000">
            <a:off x="9337367" y="1560358"/>
            <a:ext cx="485861" cy="44548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6435128" y="2952651"/>
            <a:ext cx="2626865" cy="1077218"/>
          </a:xfrm>
          <a:prstGeom prst="rect">
            <a:avLst/>
          </a:prstGeom>
          <a:noFill/>
        </p:spPr>
        <p:txBody>
          <a:bodyPr wrap="square" rtlCol="0">
            <a:spAutoFit/>
          </a:bodyPr>
          <a:lstStyle/>
          <a:p>
            <a:pPr marL="285750" indent="-285750">
              <a:buFont typeface="Arial" panose="020B0604020202020204" pitchFamily="34" charset="0"/>
              <a:buChar char="•"/>
            </a:pPr>
            <a:r>
              <a:rPr lang="zh-CN" altLang="en-US" sz="1600" dirty="0"/>
              <a:t>利用拟真诊断将</a:t>
            </a:r>
            <a:r>
              <a:rPr lang="zh-CN" altLang="en-US" sz="1600" b="1" dirty="0"/>
              <a:t>数值模拟</a:t>
            </a:r>
            <a:r>
              <a:rPr lang="zh-CN" altLang="en-US" sz="1600" dirty="0"/>
              <a:t>与</a:t>
            </a:r>
            <a:r>
              <a:rPr lang="zh-CN" altLang="en-US" sz="1600" b="1" dirty="0"/>
              <a:t>实验诊断</a:t>
            </a:r>
            <a:r>
              <a:rPr lang="zh-CN" altLang="en-US" sz="1600" dirty="0"/>
              <a:t>有机结合</a:t>
            </a:r>
            <a:endParaRPr lang="en-US" altLang="zh-CN" sz="1600" dirty="0"/>
          </a:p>
          <a:p>
            <a:pPr marL="285750" indent="-285750">
              <a:buFont typeface="Arial" panose="020B0604020202020204" pitchFamily="34" charset="0"/>
              <a:buChar char="•"/>
            </a:pPr>
            <a:r>
              <a:rPr lang="zh-CN" altLang="en-US" sz="1600" dirty="0"/>
              <a:t>有效揭示观察结果背后的</a:t>
            </a:r>
            <a:r>
              <a:rPr lang="zh-CN" altLang="en-US" sz="1600" b="1" dirty="0"/>
              <a:t>物理过程</a:t>
            </a:r>
            <a:endParaRPr lang="en-US" altLang="zh-CN" sz="1600" b="1" dirty="0"/>
          </a:p>
        </p:txBody>
      </p:sp>
      <p:pic>
        <p:nvPicPr>
          <p:cNvPr id="3" name="图片 2"/>
          <p:cNvPicPr>
            <a:picLocks noChangeAspect="1"/>
          </p:cNvPicPr>
          <p:nvPr/>
        </p:nvPicPr>
        <p:blipFill>
          <a:blip r:embed="rId4"/>
          <a:stretch>
            <a:fillRect/>
          </a:stretch>
        </p:blipFill>
        <p:spPr>
          <a:xfrm>
            <a:off x="6787151" y="4265348"/>
            <a:ext cx="5140812" cy="1918117"/>
          </a:xfrm>
          <a:prstGeom prst="rect">
            <a:avLst/>
          </a:prstGeom>
        </p:spPr>
      </p:pic>
      <p:pic>
        <p:nvPicPr>
          <p:cNvPr id="5" name="图片 4"/>
          <p:cNvPicPr>
            <a:picLocks noChangeAspect="1"/>
          </p:cNvPicPr>
          <p:nvPr/>
        </p:nvPicPr>
        <p:blipFill>
          <a:blip r:embed="rId5"/>
          <a:stretch>
            <a:fillRect/>
          </a:stretch>
        </p:blipFill>
        <p:spPr>
          <a:xfrm>
            <a:off x="807938" y="2952651"/>
            <a:ext cx="4847324" cy="3210565"/>
          </a:xfrm>
          <a:prstGeom prst="rect">
            <a:avLst/>
          </a:prstGeom>
        </p:spPr>
      </p:pic>
      <p:sp>
        <p:nvSpPr>
          <p:cNvPr id="15" name="文本框 14"/>
          <p:cNvSpPr txBox="1"/>
          <p:nvPr/>
        </p:nvSpPr>
        <p:spPr>
          <a:xfrm>
            <a:off x="716195" y="6356350"/>
            <a:ext cx="6593472" cy="369332"/>
          </a:xfrm>
          <a:prstGeom prst="rect">
            <a:avLst/>
          </a:prstGeom>
          <a:noFill/>
        </p:spPr>
        <p:txBody>
          <a:bodyPr wrap="none" rtlCol="0">
            <a:spAutoFit/>
          </a:bodyPr>
          <a:lstStyle/>
          <a:p>
            <a:r>
              <a:rPr lang="en-US" altLang="zh-CN" dirty="0"/>
              <a:t>D. Hu, E. </a:t>
            </a:r>
            <a:r>
              <a:rPr lang="en-US" altLang="zh-CN" dirty="0" err="1"/>
              <a:t>Nardon</a:t>
            </a:r>
            <a:r>
              <a:rPr lang="en-US" altLang="zh-CN" dirty="0"/>
              <a:t>, M. </a:t>
            </a:r>
            <a:r>
              <a:rPr lang="en-US" altLang="zh-CN" dirty="0" err="1"/>
              <a:t>Hoelzl</a:t>
            </a:r>
            <a:r>
              <a:rPr lang="en-US" altLang="zh-CN" dirty="0"/>
              <a:t> et al.,</a:t>
            </a:r>
            <a:r>
              <a:rPr lang="it-IT" altLang="zh-CN" dirty="0"/>
              <a:t> Nucl. Fusion 61 (2021) 026015</a:t>
            </a:r>
            <a:r>
              <a:rPr lang="en-US" altLang="zh-CN" dirty="0"/>
              <a:t> </a:t>
            </a:r>
            <a:endParaRPr lang="zh-CN" altLang="en-US" dirty="0"/>
          </a:p>
        </p:txBody>
      </p:sp>
    </p:spTree>
    <p:extLst>
      <p:ext uri="{BB962C8B-B14F-4D97-AF65-F5344CB8AC3E}">
        <p14:creationId xmlns:p14="http://schemas.microsoft.com/office/powerpoint/2010/main" val="14343342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D3C9D0D-66D0-A9B8-FEED-435A286FDF9B}"/>
              </a:ext>
            </a:extLst>
          </p:cNvPr>
          <p:cNvSpPr>
            <a:spLocks noGrp="1"/>
          </p:cNvSpPr>
          <p:nvPr>
            <p:ph type="title"/>
          </p:nvPr>
        </p:nvSpPr>
        <p:spPr/>
        <p:txBody>
          <a:bodyPr>
            <a:normAutofit fontScale="90000"/>
          </a:bodyPr>
          <a:lstStyle/>
          <a:p>
            <a:r>
              <a:rPr lang="zh-CN" altLang="en-US" dirty="0"/>
              <a:t>热猝灭防护过程中壁材料升温情况</a:t>
            </a:r>
          </a:p>
        </p:txBody>
      </p:sp>
      <p:pic>
        <p:nvPicPr>
          <p:cNvPr id="6" name="内容占位符 5">
            <a:extLst>
              <a:ext uri="{FF2B5EF4-FFF2-40B4-BE49-F238E27FC236}">
                <a16:creationId xmlns:a16="http://schemas.microsoft.com/office/drawing/2014/main" id="{C8DEBD09-2633-5317-6ABF-070E22C2175D}"/>
              </a:ext>
            </a:extLst>
          </p:cNvPr>
          <p:cNvPicPr>
            <a:picLocks noGrp="1" noChangeAspect="1"/>
          </p:cNvPicPr>
          <p:nvPr>
            <p:ph idx="1"/>
          </p:nvPr>
        </p:nvPicPr>
        <p:blipFill>
          <a:blip r:embed="rId2"/>
          <a:stretch>
            <a:fillRect/>
          </a:stretch>
        </p:blipFill>
        <p:spPr>
          <a:xfrm>
            <a:off x="6209145" y="1671655"/>
            <a:ext cx="5144655" cy="4438736"/>
          </a:xfrm>
        </p:spPr>
      </p:pic>
      <p:sp>
        <p:nvSpPr>
          <p:cNvPr id="4" name="灯片编号占位符 3">
            <a:extLst>
              <a:ext uri="{FF2B5EF4-FFF2-40B4-BE49-F238E27FC236}">
                <a16:creationId xmlns:a16="http://schemas.microsoft.com/office/drawing/2014/main" id="{0453D589-3F9F-E6D7-E0B4-A60AF6786346}"/>
              </a:ext>
            </a:extLst>
          </p:cNvPr>
          <p:cNvSpPr>
            <a:spLocks noGrp="1"/>
          </p:cNvSpPr>
          <p:nvPr>
            <p:ph type="sldNum" sz="quarter" idx="12"/>
          </p:nvPr>
        </p:nvSpPr>
        <p:spPr/>
        <p:txBody>
          <a:bodyPr/>
          <a:lstStyle/>
          <a:p>
            <a:fld id="{74990BCE-3C91-4841-B78E-3867F76A6A50}" type="slidenum">
              <a:rPr lang="zh-CN" altLang="en-US" smtClean="0"/>
              <a:t>9</a:t>
            </a:fld>
            <a:endParaRPr lang="zh-CN" altLang="en-US"/>
          </a:p>
        </p:txBody>
      </p:sp>
      <p:sp>
        <p:nvSpPr>
          <p:cNvPr id="7" name="文本框 6">
            <a:extLst>
              <a:ext uri="{FF2B5EF4-FFF2-40B4-BE49-F238E27FC236}">
                <a16:creationId xmlns:a16="http://schemas.microsoft.com/office/drawing/2014/main" id="{DA0171C3-79C1-57DB-5D26-FC1A4A787425}"/>
              </a:ext>
            </a:extLst>
          </p:cNvPr>
          <p:cNvSpPr txBox="1"/>
          <p:nvPr/>
        </p:nvSpPr>
        <p:spPr>
          <a:xfrm>
            <a:off x="716195" y="6356350"/>
            <a:ext cx="10818987" cy="369332"/>
          </a:xfrm>
          <a:prstGeom prst="rect">
            <a:avLst/>
          </a:prstGeom>
          <a:noFill/>
        </p:spPr>
        <p:txBody>
          <a:bodyPr wrap="none" rtlCol="0">
            <a:spAutoFit/>
          </a:bodyPr>
          <a:lstStyle/>
          <a:p>
            <a:r>
              <a:rPr lang="en-US" altLang="zh-CN" dirty="0"/>
              <a:t>CZ, Jiang et al., Chin. Phys. Lett. Accepted; D. Hu, F. J. </a:t>
            </a:r>
            <a:r>
              <a:rPr lang="en-US" altLang="zh-CN" dirty="0" err="1"/>
              <a:t>Artola</a:t>
            </a:r>
            <a:r>
              <a:rPr lang="en-US" altLang="zh-CN" dirty="0"/>
              <a:t>, E. </a:t>
            </a:r>
            <a:r>
              <a:rPr lang="en-US" altLang="zh-CN" dirty="0" err="1"/>
              <a:t>Nardon</a:t>
            </a:r>
            <a:r>
              <a:rPr lang="en-US" altLang="zh-CN" dirty="0"/>
              <a:t> et al.,</a:t>
            </a:r>
            <a:r>
              <a:rPr lang="it-IT" altLang="zh-CN" dirty="0"/>
              <a:t> Nucl. Fusion 64 </a:t>
            </a:r>
            <a:r>
              <a:rPr lang="en-US" altLang="zh-CN" dirty="0"/>
              <a:t>(2024)</a:t>
            </a:r>
            <a:r>
              <a:rPr lang="it-IT" altLang="zh-CN" dirty="0"/>
              <a:t> 086005</a:t>
            </a:r>
            <a:endParaRPr lang="zh-CN" altLang="en-US" dirty="0"/>
          </a:p>
        </p:txBody>
      </p:sp>
      <p:sp>
        <p:nvSpPr>
          <p:cNvPr id="10" name="文本框 9">
            <a:extLst>
              <a:ext uri="{FF2B5EF4-FFF2-40B4-BE49-F238E27FC236}">
                <a16:creationId xmlns:a16="http://schemas.microsoft.com/office/drawing/2014/main" id="{37ED8E12-6E21-06FF-2954-BA5697A8A70F}"/>
              </a:ext>
            </a:extLst>
          </p:cNvPr>
          <p:cNvSpPr txBox="1"/>
          <p:nvPr/>
        </p:nvSpPr>
        <p:spPr>
          <a:xfrm>
            <a:off x="288694" y="1157740"/>
            <a:ext cx="10702578" cy="461665"/>
          </a:xfrm>
          <a:prstGeom prst="rect">
            <a:avLst/>
          </a:prstGeom>
          <a:noFill/>
        </p:spPr>
        <p:txBody>
          <a:bodyPr wrap="square" rtlCol="0">
            <a:spAutoFit/>
          </a:bodyPr>
          <a:lstStyle/>
          <a:p>
            <a:pPr marL="285750" indent="-285750">
              <a:buFont typeface="Arial" panose="020B0604020202020204" pitchFamily="34" charset="0"/>
              <a:buChar char="•"/>
            </a:pPr>
            <a:r>
              <a:rPr lang="zh-CN" altLang="en-US" sz="2400" dirty="0">
                <a:latin typeface="微软雅黑" panose="020B0503020204020204" pitchFamily="34" charset="-122"/>
                <a:ea typeface="微软雅黑" panose="020B0503020204020204" pitchFamily="34" charset="-122"/>
              </a:rPr>
              <a:t>通过大规模三维流体模拟及仿真诊断考察破裂防护过程中的热与力学负荷</a:t>
            </a:r>
            <a:endParaRPr lang="en-US" altLang="zh-CN" sz="2400" dirty="0">
              <a:latin typeface="微软雅黑" panose="020B0503020204020204" pitchFamily="34" charset="-122"/>
              <a:ea typeface="微软雅黑" panose="020B0503020204020204" pitchFamily="34" charset="-122"/>
            </a:endParaRPr>
          </a:p>
        </p:txBody>
      </p:sp>
      <p:pic>
        <p:nvPicPr>
          <p:cNvPr id="12" name="图片 11">
            <a:extLst>
              <a:ext uri="{FF2B5EF4-FFF2-40B4-BE49-F238E27FC236}">
                <a16:creationId xmlns:a16="http://schemas.microsoft.com/office/drawing/2014/main" id="{E8F8A95B-0AED-B935-F238-39B0959F1104}"/>
              </a:ext>
            </a:extLst>
          </p:cNvPr>
          <p:cNvPicPr>
            <a:picLocks noChangeAspect="1"/>
          </p:cNvPicPr>
          <p:nvPr/>
        </p:nvPicPr>
        <p:blipFill>
          <a:blip r:embed="rId3"/>
          <a:stretch>
            <a:fillRect/>
          </a:stretch>
        </p:blipFill>
        <p:spPr>
          <a:xfrm>
            <a:off x="1581756" y="1728442"/>
            <a:ext cx="3325091" cy="4409834"/>
          </a:xfrm>
          <a:prstGeom prst="rect">
            <a:avLst/>
          </a:prstGeom>
        </p:spPr>
      </p:pic>
    </p:spTree>
    <p:extLst>
      <p:ext uri="{BB962C8B-B14F-4D97-AF65-F5344CB8AC3E}">
        <p14:creationId xmlns:p14="http://schemas.microsoft.com/office/powerpoint/2010/main" val="4075162249"/>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2202</TotalTime>
  <Words>961</Words>
  <Application>Microsoft Office PowerPoint</Application>
  <PresentationFormat>宽屏</PresentationFormat>
  <Paragraphs>98</Paragraphs>
  <Slides>17</Slides>
  <Notes>2</Notes>
  <HiddenSlides>0</HiddenSlides>
  <MMClips>1</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17</vt:i4>
      </vt:variant>
    </vt:vector>
  </HeadingPairs>
  <TitlesOfParts>
    <vt:vector size="27" baseType="lpstr">
      <vt:lpstr>等线</vt:lpstr>
      <vt:lpstr>等线 Light</vt:lpstr>
      <vt:lpstr>黑体</vt:lpstr>
      <vt:lpstr>微软雅黑</vt:lpstr>
      <vt:lpstr>Arial</vt:lpstr>
      <vt:lpstr>Cambria Math</vt:lpstr>
      <vt:lpstr>Century Gothic</vt:lpstr>
      <vt:lpstr>Times New Roman</vt:lpstr>
      <vt:lpstr>Wingdings</vt:lpstr>
      <vt:lpstr>Office 主题​​</vt:lpstr>
      <vt:lpstr>磁约束聚变等离子体中的不稳定性、破裂与湍流</vt:lpstr>
      <vt:lpstr>为何需要磁约束聚变能</vt:lpstr>
      <vt:lpstr>如何实现聚变能源？</vt:lpstr>
      <vt:lpstr>如何实现好的约束？</vt:lpstr>
      <vt:lpstr>闭合磁力线拓扑结构</vt:lpstr>
      <vt:lpstr>国内外托卡马克装置</vt:lpstr>
      <vt:lpstr>但是事情并没有结束……</vt:lpstr>
      <vt:lpstr>非线性磁流体模式与破裂防护</vt:lpstr>
      <vt:lpstr>热猝灭防护过程中壁材料升温情况</vt:lpstr>
      <vt:lpstr>非麦分布与快粒子效应</vt:lpstr>
      <vt:lpstr>成果影响力：代码开发</vt:lpstr>
      <vt:lpstr>成果影响力：数值模拟</vt:lpstr>
      <vt:lpstr>稳态运行中的不稳定性</vt:lpstr>
      <vt:lpstr>偶极场位形中的约束与输运</vt:lpstr>
      <vt:lpstr>国内外合作</vt:lpstr>
      <vt:lpstr>工作条件</vt:lpstr>
      <vt:lpstr>结语</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胡地</dc:creator>
  <cp:lastModifiedBy>地 胡</cp:lastModifiedBy>
  <cp:revision>205</cp:revision>
  <dcterms:created xsi:type="dcterms:W3CDTF">2020-07-06T09:54:32Z</dcterms:created>
  <dcterms:modified xsi:type="dcterms:W3CDTF">2024-07-05T03:51:17Z</dcterms:modified>
</cp:coreProperties>
</file>